
<file path=[Content_Types].xml><?xml version="1.0" encoding="utf-8"?>
<Types xmlns="http://schemas.openxmlformats.org/package/2006/content-types">
  <Default Extension="xml" ContentType="application/xml"/>
  <Default Extension="jpeg" ContentType="image/jpeg"/>
  <Default Extension="jpg" ContentType="image/jpeg"/>
  <Default Extension="m4v"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8"/>
  </p:notesMasterIdLst>
  <p:handoutMasterIdLst>
    <p:handoutMasterId r:id="rId29"/>
  </p:handoutMasterIdLst>
  <p:sldIdLst>
    <p:sldId id="256" r:id="rId2"/>
    <p:sldId id="266" r:id="rId3"/>
    <p:sldId id="259" r:id="rId4"/>
    <p:sldId id="257" r:id="rId5"/>
    <p:sldId id="260" r:id="rId6"/>
    <p:sldId id="261" r:id="rId7"/>
    <p:sldId id="263" r:id="rId8"/>
    <p:sldId id="262" r:id="rId9"/>
    <p:sldId id="264" r:id="rId10"/>
    <p:sldId id="278" r:id="rId11"/>
    <p:sldId id="299" r:id="rId12"/>
    <p:sldId id="293" r:id="rId13"/>
    <p:sldId id="296" r:id="rId14"/>
    <p:sldId id="295" r:id="rId15"/>
    <p:sldId id="292" r:id="rId16"/>
    <p:sldId id="268" r:id="rId17"/>
    <p:sldId id="283" r:id="rId18"/>
    <p:sldId id="297" r:id="rId19"/>
    <p:sldId id="298" r:id="rId20"/>
    <p:sldId id="270" r:id="rId21"/>
    <p:sldId id="271" r:id="rId22"/>
    <p:sldId id="272" r:id="rId23"/>
    <p:sldId id="290" r:id="rId24"/>
    <p:sldId id="291" r:id="rId25"/>
    <p:sldId id="277" r:id="rId26"/>
    <p:sldId id="28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uel" id="{D15BCEA5-DB10-4CBA-8239-E6E0A07A552D}">
          <p14:sldIdLst>
            <p14:sldId id="256"/>
            <p14:sldId id="266"/>
            <p14:sldId id="259"/>
            <p14:sldId id="257"/>
            <p14:sldId id="260"/>
            <p14:sldId id="261"/>
          </p14:sldIdLst>
        </p14:section>
        <p14:section name="Ryan" id="{CCA3C587-BB8A-DB46-BA44-AFB9C606FF73}">
          <p14:sldIdLst>
            <p14:sldId id="263"/>
            <p14:sldId id="262"/>
            <p14:sldId id="264"/>
            <p14:sldId id="278"/>
            <p14:sldId id="299"/>
            <p14:sldId id="293"/>
            <p14:sldId id="296"/>
          </p14:sldIdLst>
        </p14:section>
        <p14:section name="Walter" id="{463948D4-47D6-D249-BF57-D72AD9285DE0}">
          <p14:sldIdLst>
            <p14:sldId id="295"/>
            <p14:sldId id="292"/>
            <p14:sldId id="268"/>
            <p14:sldId id="283"/>
            <p14:sldId id="297"/>
            <p14:sldId id="298"/>
          </p14:sldIdLst>
        </p14:section>
        <p14:section name="Songyuan" id="{6865D4EC-3745-1643-96D3-558EB287FE2E}">
          <p14:sldIdLst>
            <p14:sldId id="270"/>
            <p14:sldId id="271"/>
            <p14:sldId id="272"/>
            <p14:sldId id="290"/>
            <p14:sldId id="291"/>
            <p14:sldId id="277"/>
            <p14:sldId id="28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A"/>
    <a:srgbClr val="00003B"/>
    <a:srgbClr val="000080"/>
    <a:srgbClr val="FFCC00"/>
    <a:srgbClr val="FFFF66"/>
    <a:srgbClr val="99CCFF"/>
    <a:srgbClr val="66CCFF"/>
    <a:srgbClr val="66FFFF"/>
    <a:srgbClr val="FF80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78868" autoAdjust="0"/>
  </p:normalViewPr>
  <p:slideViewPr>
    <p:cSldViewPr snapToGrid="0" snapToObjects="1">
      <p:cViewPr varScale="1">
        <p:scale>
          <a:sx n="68" d="100"/>
          <a:sy n="68" d="100"/>
        </p:scale>
        <p:origin x="-216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08"/>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C7631-FBED-8347-BC92-CB748A3E6464}" type="doc">
      <dgm:prSet loTypeId="urn:microsoft.com/office/officeart/2005/8/layout/vProcess5" loCatId="" qsTypeId="urn:microsoft.com/office/officeart/2005/8/quickstyle/simple1" qsCatId="simple" csTypeId="urn:microsoft.com/office/officeart/2005/8/colors/colorful2" csCatId="colorful" phldr="1"/>
      <dgm:spPr/>
    </dgm:pt>
    <dgm:pt modelId="{B516035F-E364-8F4F-92B0-A27BA4D3BF6B}">
      <dgm:prSet phldrT="[Text]" custT="1"/>
      <dgm:spPr/>
      <dgm:t>
        <a:bodyPr/>
        <a:lstStyle/>
        <a:p>
          <a:r>
            <a:rPr lang="en-US" sz="4800" b="0" i="0" dirty="0" smtClean="0">
              <a:latin typeface="Museo 300 Regular"/>
              <a:cs typeface="Museo 300 Regular"/>
            </a:rPr>
            <a:t>Research</a:t>
          </a:r>
          <a:endParaRPr lang="en-US" sz="4800" b="0" i="0" dirty="0">
            <a:latin typeface="Museo 300 Regular"/>
            <a:cs typeface="Museo 300 Regular"/>
          </a:endParaRPr>
        </a:p>
      </dgm:t>
    </dgm:pt>
    <dgm:pt modelId="{D1457177-C1A0-034D-A34B-F58A268B494C}" type="parTrans" cxnId="{85C614FF-41F5-5148-ACAC-F132801415DC}">
      <dgm:prSet/>
      <dgm:spPr/>
      <dgm:t>
        <a:bodyPr/>
        <a:lstStyle/>
        <a:p>
          <a:endParaRPr lang="en-US" sz="1400">
            <a:latin typeface="Museo 300 Regular"/>
            <a:cs typeface="Museo 300 Regular"/>
          </a:endParaRPr>
        </a:p>
      </dgm:t>
    </dgm:pt>
    <dgm:pt modelId="{631C805C-BDB3-8344-8EC7-DA39D9A4CADA}" type="sibTrans" cxnId="{85C614FF-41F5-5148-ACAC-F132801415DC}">
      <dgm:prSet custT="1"/>
      <dgm:spPr/>
      <dgm:t>
        <a:bodyPr/>
        <a:lstStyle/>
        <a:p>
          <a:endParaRPr lang="en-US" sz="2800">
            <a:latin typeface="Museo 300 Regular"/>
            <a:cs typeface="Museo 300 Regular"/>
          </a:endParaRPr>
        </a:p>
      </dgm:t>
    </dgm:pt>
    <dgm:pt modelId="{7FE91CC1-D08F-4743-BD0F-39BB9908C881}">
      <dgm:prSet phldrT="[Text]" custT="1"/>
      <dgm:spPr/>
      <dgm:t>
        <a:bodyPr/>
        <a:lstStyle/>
        <a:p>
          <a:r>
            <a:rPr lang="en-US" sz="4800" b="0" i="0" dirty="0" smtClean="0">
              <a:latin typeface="Museo 300 Regular"/>
              <a:cs typeface="Museo 300 Regular"/>
            </a:rPr>
            <a:t>Experiment</a:t>
          </a:r>
          <a:endParaRPr lang="en-US" sz="4800" b="0" i="0" dirty="0">
            <a:latin typeface="Museo 300 Regular"/>
            <a:cs typeface="Museo 300 Regular"/>
          </a:endParaRPr>
        </a:p>
      </dgm:t>
    </dgm:pt>
    <dgm:pt modelId="{267F3ABE-182B-E940-A51E-89F59EA01BD1}" type="parTrans" cxnId="{9D4D972F-364D-534E-A487-86FFA12F7121}">
      <dgm:prSet/>
      <dgm:spPr/>
      <dgm:t>
        <a:bodyPr/>
        <a:lstStyle/>
        <a:p>
          <a:endParaRPr lang="en-US" sz="1400">
            <a:latin typeface="Museo 300 Regular"/>
            <a:cs typeface="Museo 300 Regular"/>
          </a:endParaRPr>
        </a:p>
      </dgm:t>
    </dgm:pt>
    <dgm:pt modelId="{DF803F55-381F-E942-BF73-50FF6043FAB0}" type="sibTrans" cxnId="{9D4D972F-364D-534E-A487-86FFA12F7121}">
      <dgm:prSet custT="1"/>
      <dgm:spPr/>
      <dgm:t>
        <a:bodyPr/>
        <a:lstStyle/>
        <a:p>
          <a:endParaRPr lang="en-US" sz="2800">
            <a:latin typeface="Museo 300 Regular"/>
            <a:cs typeface="Museo 300 Regular"/>
          </a:endParaRPr>
        </a:p>
      </dgm:t>
    </dgm:pt>
    <dgm:pt modelId="{7820D80B-0100-7144-93DE-8C65220C737A}">
      <dgm:prSet phldrT="[Text]" custT="1"/>
      <dgm:spPr/>
      <dgm:t>
        <a:bodyPr/>
        <a:lstStyle/>
        <a:p>
          <a:r>
            <a:rPr lang="en-US" sz="4800" b="0" i="0" dirty="0" smtClean="0">
              <a:latin typeface="Museo 300 Regular"/>
              <a:cs typeface="Museo 300 Regular"/>
            </a:rPr>
            <a:t>Production</a:t>
          </a:r>
          <a:endParaRPr lang="en-US" sz="4800" b="0" i="0" dirty="0">
            <a:latin typeface="Museo 300 Regular"/>
            <a:cs typeface="Museo 300 Regular"/>
          </a:endParaRPr>
        </a:p>
      </dgm:t>
    </dgm:pt>
    <dgm:pt modelId="{70DCE4ED-0980-EB46-AA3A-0FD0516F6837}" type="parTrans" cxnId="{5E4CFE2F-0547-A849-B016-87E0D74F08DB}">
      <dgm:prSet/>
      <dgm:spPr/>
      <dgm:t>
        <a:bodyPr/>
        <a:lstStyle/>
        <a:p>
          <a:endParaRPr lang="en-US" sz="1400">
            <a:latin typeface="Museo 300 Regular"/>
            <a:cs typeface="Museo 300 Regular"/>
          </a:endParaRPr>
        </a:p>
      </dgm:t>
    </dgm:pt>
    <dgm:pt modelId="{1370E841-C18C-F74A-8E25-20F73E1C07EA}" type="sibTrans" cxnId="{5E4CFE2F-0547-A849-B016-87E0D74F08DB}">
      <dgm:prSet/>
      <dgm:spPr/>
      <dgm:t>
        <a:bodyPr/>
        <a:lstStyle/>
        <a:p>
          <a:endParaRPr lang="en-US" sz="1400">
            <a:latin typeface="Museo 300 Regular"/>
            <a:cs typeface="Museo 300 Regular"/>
          </a:endParaRPr>
        </a:p>
      </dgm:t>
    </dgm:pt>
    <dgm:pt modelId="{A4ACE808-47DF-5745-9743-30DF2F632FBF}" type="pres">
      <dgm:prSet presAssocID="{B44C7631-FBED-8347-BC92-CB748A3E6464}" presName="outerComposite" presStyleCnt="0">
        <dgm:presLayoutVars>
          <dgm:chMax val="5"/>
          <dgm:dir/>
          <dgm:resizeHandles val="exact"/>
        </dgm:presLayoutVars>
      </dgm:prSet>
      <dgm:spPr/>
    </dgm:pt>
    <dgm:pt modelId="{25B8F453-E628-3F4E-954E-7A3E815F2D25}" type="pres">
      <dgm:prSet presAssocID="{B44C7631-FBED-8347-BC92-CB748A3E6464}" presName="dummyMaxCanvas" presStyleCnt="0">
        <dgm:presLayoutVars/>
      </dgm:prSet>
      <dgm:spPr/>
    </dgm:pt>
    <dgm:pt modelId="{D95A61E2-98A2-9741-A22B-982B0475DBB9}" type="pres">
      <dgm:prSet presAssocID="{B44C7631-FBED-8347-BC92-CB748A3E6464}" presName="ThreeNodes_1" presStyleLbl="node1" presStyleIdx="0" presStyleCnt="3">
        <dgm:presLayoutVars>
          <dgm:bulletEnabled val="1"/>
        </dgm:presLayoutVars>
      </dgm:prSet>
      <dgm:spPr/>
      <dgm:t>
        <a:bodyPr/>
        <a:lstStyle/>
        <a:p>
          <a:endParaRPr lang="en-SG"/>
        </a:p>
      </dgm:t>
    </dgm:pt>
    <dgm:pt modelId="{E9A339B0-32CE-EB47-A0DA-DD0FD810B22E}" type="pres">
      <dgm:prSet presAssocID="{B44C7631-FBED-8347-BC92-CB748A3E6464}" presName="ThreeNodes_2" presStyleLbl="node1" presStyleIdx="1" presStyleCnt="3">
        <dgm:presLayoutVars>
          <dgm:bulletEnabled val="1"/>
        </dgm:presLayoutVars>
      </dgm:prSet>
      <dgm:spPr/>
      <dgm:t>
        <a:bodyPr/>
        <a:lstStyle/>
        <a:p>
          <a:endParaRPr lang="en-SG"/>
        </a:p>
      </dgm:t>
    </dgm:pt>
    <dgm:pt modelId="{74DC26C3-092D-8844-8C1B-97489C4FAC6B}" type="pres">
      <dgm:prSet presAssocID="{B44C7631-FBED-8347-BC92-CB748A3E6464}" presName="ThreeNodes_3" presStyleLbl="node1" presStyleIdx="2" presStyleCnt="3">
        <dgm:presLayoutVars>
          <dgm:bulletEnabled val="1"/>
        </dgm:presLayoutVars>
      </dgm:prSet>
      <dgm:spPr/>
      <dgm:t>
        <a:bodyPr/>
        <a:lstStyle/>
        <a:p>
          <a:endParaRPr lang="en-SG"/>
        </a:p>
      </dgm:t>
    </dgm:pt>
    <dgm:pt modelId="{028DD15C-188F-6748-B3A9-58FAC3A8979B}" type="pres">
      <dgm:prSet presAssocID="{B44C7631-FBED-8347-BC92-CB748A3E6464}" presName="ThreeConn_1-2" presStyleLbl="fgAccFollowNode1" presStyleIdx="0" presStyleCnt="2">
        <dgm:presLayoutVars>
          <dgm:bulletEnabled val="1"/>
        </dgm:presLayoutVars>
      </dgm:prSet>
      <dgm:spPr/>
      <dgm:t>
        <a:bodyPr/>
        <a:lstStyle/>
        <a:p>
          <a:endParaRPr lang="en-SG"/>
        </a:p>
      </dgm:t>
    </dgm:pt>
    <dgm:pt modelId="{1793CADA-BD84-EF4D-A97B-90471112AB28}" type="pres">
      <dgm:prSet presAssocID="{B44C7631-FBED-8347-BC92-CB748A3E6464}" presName="ThreeConn_2-3" presStyleLbl="fgAccFollowNode1" presStyleIdx="1" presStyleCnt="2">
        <dgm:presLayoutVars>
          <dgm:bulletEnabled val="1"/>
        </dgm:presLayoutVars>
      </dgm:prSet>
      <dgm:spPr/>
      <dgm:t>
        <a:bodyPr/>
        <a:lstStyle/>
        <a:p>
          <a:endParaRPr lang="en-SG"/>
        </a:p>
      </dgm:t>
    </dgm:pt>
    <dgm:pt modelId="{9E0D6C9B-45E6-5549-A1E5-47FB27539A3D}" type="pres">
      <dgm:prSet presAssocID="{B44C7631-FBED-8347-BC92-CB748A3E6464}" presName="ThreeNodes_1_text" presStyleLbl="node1" presStyleIdx="2" presStyleCnt="3">
        <dgm:presLayoutVars>
          <dgm:bulletEnabled val="1"/>
        </dgm:presLayoutVars>
      </dgm:prSet>
      <dgm:spPr/>
      <dgm:t>
        <a:bodyPr/>
        <a:lstStyle/>
        <a:p>
          <a:endParaRPr lang="en-SG"/>
        </a:p>
      </dgm:t>
    </dgm:pt>
    <dgm:pt modelId="{6A84DCD8-7FB3-CF40-A4F8-DA396AD8277F}" type="pres">
      <dgm:prSet presAssocID="{B44C7631-FBED-8347-BC92-CB748A3E6464}" presName="ThreeNodes_2_text" presStyleLbl="node1" presStyleIdx="2" presStyleCnt="3">
        <dgm:presLayoutVars>
          <dgm:bulletEnabled val="1"/>
        </dgm:presLayoutVars>
      </dgm:prSet>
      <dgm:spPr/>
      <dgm:t>
        <a:bodyPr/>
        <a:lstStyle/>
        <a:p>
          <a:endParaRPr lang="en-SG"/>
        </a:p>
      </dgm:t>
    </dgm:pt>
    <dgm:pt modelId="{841189D1-AFFA-7B44-B99D-E25B6E216B73}" type="pres">
      <dgm:prSet presAssocID="{B44C7631-FBED-8347-BC92-CB748A3E6464}" presName="ThreeNodes_3_text" presStyleLbl="node1" presStyleIdx="2" presStyleCnt="3">
        <dgm:presLayoutVars>
          <dgm:bulletEnabled val="1"/>
        </dgm:presLayoutVars>
      </dgm:prSet>
      <dgm:spPr/>
      <dgm:t>
        <a:bodyPr/>
        <a:lstStyle/>
        <a:p>
          <a:endParaRPr lang="en-SG"/>
        </a:p>
      </dgm:t>
    </dgm:pt>
  </dgm:ptLst>
  <dgm:cxnLst>
    <dgm:cxn modelId="{353636E6-84AF-8547-BB92-2412EBA9B558}" type="presOf" srcId="{7FE91CC1-D08F-4743-BD0F-39BB9908C881}" destId="{6A84DCD8-7FB3-CF40-A4F8-DA396AD8277F}" srcOrd="1" destOrd="0" presId="urn:microsoft.com/office/officeart/2005/8/layout/vProcess5"/>
    <dgm:cxn modelId="{9D4D972F-364D-534E-A487-86FFA12F7121}" srcId="{B44C7631-FBED-8347-BC92-CB748A3E6464}" destId="{7FE91CC1-D08F-4743-BD0F-39BB9908C881}" srcOrd="1" destOrd="0" parTransId="{267F3ABE-182B-E940-A51E-89F59EA01BD1}" sibTransId="{DF803F55-381F-E942-BF73-50FF6043FAB0}"/>
    <dgm:cxn modelId="{2F14BCCB-07FF-304C-BF86-C311203DECAD}" type="presOf" srcId="{7820D80B-0100-7144-93DE-8C65220C737A}" destId="{841189D1-AFFA-7B44-B99D-E25B6E216B73}" srcOrd="1" destOrd="0" presId="urn:microsoft.com/office/officeart/2005/8/layout/vProcess5"/>
    <dgm:cxn modelId="{4001D54E-C351-C145-9289-0A86D1D838C9}" type="presOf" srcId="{7820D80B-0100-7144-93DE-8C65220C737A}" destId="{74DC26C3-092D-8844-8C1B-97489C4FAC6B}" srcOrd="0" destOrd="0" presId="urn:microsoft.com/office/officeart/2005/8/layout/vProcess5"/>
    <dgm:cxn modelId="{8E21BDE1-A9DB-BC41-8D29-29C57FAD54E6}" type="presOf" srcId="{DF803F55-381F-E942-BF73-50FF6043FAB0}" destId="{1793CADA-BD84-EF4D-A97B-90471112AB28}" srcOrd="0" destOrd="0" presId="urn:microsoft.com/office/officeart/2005/8/layout/vProcess5"/>
    <dgm:cxn modelId="{B20A42C9-6126-9F4F-A46A-AF2D1F0C6ADC}" type="presOf" srcId="{B516035F-E364-8F4F-92B0-A27BA4D3BF6B}" destId="{D95A61E2-98A2-9741-A22B-982B0475DBB9}" srcOrd="0" destOrd="0" presId="urn:microsoft.com/office/officeart/2005/8/layout/vProcess5"/>
    <dgm:cxn modelId="{85C614FF-41F5-5148-ACAC-F132801415DC}" srcId="{B44C7631-FBED-8347-BC92-CB748A3E6464}" destId="{B516035F-E364-8F4F-92B0-A27BA4D3BF6B}" srcOrd="0" destOrd="0" parTransId="{D1457177-C1A0-034D-A34B-F58A268B494C}" sibTransId="{631C805C-BDB3-8344-8EC7-DA39D9A4CADA}"/>
    <dgm:cxn modelId="{2B7F4BBC-6C2A-3145-97D9-9D7D6AEB8EF8}" type="presOf" srcId="{B44C7631-FBED-8347-BC92-CB748A3E6464}" destId="{A4ACE808-47DF-5745-9743-30DF2F632FBF}" srcOrd="0" destOrd="0" presId="urn:microsoft.com/office/officeart/2005/8/layout/vProcess5"/>
    <dgm:cxn modelId="{8DCA22A2-D15C-EB48-B415-D821E4404A29}" type="presOf" srcId="{B516035F-E364-8F4F-92B0-A27BA4D3BF6B}" destId="{9E0D6C9B-45E6-5549-A1E5-47FB27539A3D}" srcOrd="1" destOrd="0" presId="urn:microsoft.com/office/officeart/2005/8/layout/vProcess5"/>
    <dgm:cxn modelId="{8C4762A5-CCD8-B349-914E-67BAE22962C8}" type="presOf" srcId="{631C805C-BDB3-8344-8EC7-DA39D9A4CADA}" destId="{028DD15C-188F-6748-B3A9-58FAC3A8979B}" srcOrd="0" destOrd="0" presId="urn:microsoft.com/office/officeart/2005/8/layout/vProcess5"/>
    <dgm:cxn modelId="{5E4CFE2F-0547-A849-B016-87E0D74F08DB}" srcId="{B44C7631-FBED-8347-BC92-CB748A3E6464}" destId="{7820D80B-0100-7144-93DE-8C65220C737A}" srcOrd="2" destOrd="0" parTransId="{70DCE4ED-0980-EB46-AA3A-0FD0516F6837}" sibTransId="{1370E841-C18C-F74A-8E25-20F73E1C07EA}"/>
    <dgm:cxn modelId="{87334B23-F483-644E-BEDB-0CC59970EBF5}" type="presOf" srcId="{7FE91CC1-D08F-4743-BD0F-39BB9908C881}" destId="{E9A339B0-32CE-EB47-A0DA-DD0FD810B22E}" srcOrd="0" destOrd="0" presId="urn:microsoft.com/office/officeart/2005/8/layout/vProcess5"/>
    <dgm:cxn modelId="{1A6107E5-6DE9-6844-A75C-220DBCA232EE}" type="presParOf" srcId="{A4ACE808-47DF-5745-9743-30DF2F632FBF}" destId="{25B8F453-E628-3F4E-954E-7A3E815F2D25}" srcOrd="0" destOrd="0" presId="urn:microsoft.com/office/officeart/2005/8/layout/vProcess5"/>
    <dgm:cxn modelId="{ADF5344F-8F3C-134E-B491-65341C50A700}" type="presParOf" srcId="{A4ACE808-47DF-5745-9743-30DF2F632FBF}" destId="{D95A61E2-98A2-9741-A22B-982B0475DBB9}" srcOrd="1" destOrd="0" presId="urn:microsoft.com/office/officeart/2005/8/layout/vProcess5"/>
    <dgm:cxn modelId="{CADAC458-9BA6-8041-8B81-9EF6B10D1317}" type="presParOf" srcId="{A4ACE808-47DF-5745-9743-30DF2F632FBF}" destId="{E9A339B0-32CE-EB47-A0DA-DD0FD810B22E}" srcOrd="2" destOrd="0" presId="urn:microsoft.com/office/officeart/2005/8/layout/vProcess5"/>
    <dgm:cxn modelId="{430EEB20-74BA-1648-83D5-98FE18969122}" type="presParOf" srcId="{A4ACE808-47DF-5745-9743-30DF2F632FBF}" destId="{74DC26C3-092D-8844-8C1B-97489C4FAC6B}" srcOrd="3" destOrd="0" presId="urn:microsoft.com/office/officeart/2005/8/layout/vProcess5"/>
    <dgm:cxn modelId="{71CA8CAB-8353-A140-A51E-1E1BC355666E}" type="presParOf" srcId="{A4ACE808-47DF-5745-9743-30DF2F632FBF}" destId="{028DD15C-188F-6748-B3A9-58FAC3A8979B}" srcOrd="4" destOrd="0" presId="urn:microsoft.com/office/officeart/2005/8/layout/vProcess5"/>
    <dgm:cxn modelId="{F49BC054-26C4-EE46-AFF8-91662ADE87EB}" type="presParOf" srcId="{A4ACE808-47DF-5745-9743-30DF2F632FBF}" destId="{1793CADA-BD84-EF4D-A97B-90471112AB28}" srcOrd="5" destOrd="0" presId="urn:microsoft.com/office/officeart/2005/8/layout/vProcess5"/>
    <dgm:cxn modelId="{1AE81E2E-8AF3-8940-ABEC-1BB7DE009BCE}" type="presParOf" srcId="{A4ACE808-47DF-5745-9743-30DF2F632FBF}" destId="{9E0D6C9B-45E6-5549-A1E5-47FB27539A3D}" srcOrd="6" destOrd="0" presId="urn:microsoft.com/office/officeart/2005/8/layout/vProcess5"/>
    <dgm:cxn modelId="{0F22E0F8-0C86-3E44-8E59-6A0CF2319A72}" type="presParOf" srcId="{A4ACE808-47DF-5745-9743-30DF2F632FBF}" destId="{6A84DCD8-7FB3-CF40-A4F8-DA396AD8277F}" srcOrd="7" destOrd="0" presId="urn:microsoft.com/office/officeart/2005/8/layout/vProcess5"/>
    <dgm:cxn modelId="{09BB5888-D0B9-5245-926E-B3741E744166}" type="presParOf" srcId="{A4ACE808-47DF-5745-9743-30DF2F632FBF}" destId="{841189D1-AFFA-7B44-B99D-E25B6E216B73}" srcOrd="8"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A61E2-98A2-9741-A22B-982B0475DBB9}">
      <dsp:nvSpPr>
        <dsp:cNvPr id="0" name=""/>
        <dsp:cNvSpPr/>
      </dsp:nvSpPr>
      <dsp:spPr>
        <a:xfrm>
          <a:off x="0" y="0"/>
          <a:ext cx="7006935" cy="13231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Research</a:t>
          </a:r>
          <a:endParaRPr lang="en-US" sz="4800" b="0" i="0" kern="1200" dirty="0">
            <a:latin typeface="Museo 300 Regular"/>
            <a:cs typeface="Museo 300 Regular"/>
          </a:endParaRPr>
        </a:p>
      </dsp:txBody>
      <dsp:txXfrm>
        <a:off x="38753" y="38753"/>
        <a:ext cx="5579196" cy="1245603"/>
      </dsp:txXfrm>
    </dsp:sp>
    <dsp:sp modelId="{E9A339B0-32CE-EB47-A0DA-DD0FD810B22E}">
      <dsp:nvSpPr>
        <dsp:cNvPr id="0" name=""/>
        <dsp:cNvSpPr/>
      </dsp:nvSpPr>
      <dsp:spPr>
        <a:xfrm>
          <a:off x="618259" y="1543627"/>
          <a:ext cx="7006935" cy="1323109"/>
        </a:xfrm>
        <a:prstGeom prst="roundRect">
          <a:avLst>
            <a:gd name="adj" fmla="val 10000"/>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Experiment</a:t>
          </a:r>
          <a:endParaRPr lang="en-US" sz="4800" b="0" i="0" kern="1200" dirty="0">
            <a:latin typeface="Museo 300 Regular"/>
            <a:cs typeface="Museo 300 Regular"/>
          </a:endParaRPr>
        </a:p>
      </dsp:txBody>
      <dsp:txXfrm>
        <a:off x="657012" y="1582380"/>
        <a:ext cx="5451149" cy="1245603"/>
      </dsp:txXfrm>
    </dsp:sp>
    <dsp:sp modelId="{74DC26C3-092D-8844-8C1B-97489C4FAC6B}">
      <dsp:nvSpPr>
        <dsp:cNvPr id="0" name=""/>
        <dsp:cNvSpPr/>
      </dsp:nvSpPr>
      <dsp:spPr>
        <a:xfrm>
          <a:off x="1236518" y="3087254"/>
          <a:ext cx="7006935" cy="1323109"/>
        </a:xfrm>
        <a:prstGeom prst="roundRect">
          <a:avLst>
            <a:gd name="adj" fmla="val 10000"/>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Production</a:t>
          </a:r>
          <a:endParaRPr lang="en-US" sz="4800" b="0" i="0" kern="1200" dirty="0">
            <a:latin typeface="Museo 300 Regular"/>
            <a:cs typeface="Museo 300 Regular"/>
          </a:endParaRPr>
        </a:p>
      </dsp:txBody>
      <dsp:txXfrm>
        <a:off x="1275271" y="3126007"/>
        <a:ext cx="5451149" cy="1245603"/>
      </dsp:txXfrm>
    </dsp:sp>
    <dsp:sp modelId="{028DD15C-188F-6748-B3A9-58FAC3A8979B}">
      <dsp:nvSpPr>
        <dsp:cNvPr id="0" name=""/>
        <dsp:cNvSpPr/>
      </dsp:nvSpPr>
      <dsp:spPr>
        <a:xfrm>
          <a:off x="6146914" y="1003357"/>
          <a:ext cx="860020" cy="86002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340418" y="1003357"/>
        <a:ext cx="473012" cy="647165"/>
      </dsp:txXfrm>
    </dsp:sp>
    <dsp:sp modelId="{1793CADA-BD84-EF4D-A97B-90471112AB28}">
      <dsp:nvSpPr>
        <dsp:cNvPr id="0" name=""/>
        <dsp:cNvSpPr/>
      </dsp:nvSpPr>
      <dsp:spPr>
        <a:xfrm>
          <a:off x="6765173" y="2538164"/>
          <a:ext cx="860020" cy="860020"/>
        </a:xfrm>
        <a:prstGeom prst="downArrow">
          <a:avLst>
            <a:gd name="adj1" fmla="val 55000"/>
            <a:gd name="adj2" fmla="val 45000"/>
          </a:avLst>
        </a:prstGeom>
        <a:solidFill>
          <a:schemeClr val="accent2">
            <a:tint val="40000"/>
            <a:alpha val="90000"/>
            <a:hueOff val="5025819"/>
            <a:satOff val="-4378"/>
            <a:lumOff val="-6"/>
            <a:alphaOff val="0"/>
          </a:schemeClr>
        </a:solidFill>
        <a:ln w="25400" cap="flat" cmpd="sng" algn="ctr">
          <a:solidFill>
            <a:schemeClr val="accent2">
              <a:tint val="40000"/>
              <a:alpha val="90000"/>
              <a:hueOff val="5025819"/>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958677" y="2538164"/>
        <a:ext cx="473012" cy="6471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2677E0-A90B-BD4D-8187-4FF02182BF88}" type="datetimeFigureOut">
              <a:rPr lang="en-US" smtClean="0"/>
              <a:t>1/7/14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CBD46B-AFDD-9142-B4B1-EE087300ECE2}" type="slidenum">
              <a:rPr lang="en-US" smtClean="0"/>
              <a:t>‹#›</a:t>
            </a:fld>
            <a:endParaRPr lang="en-US"/>
          </a:p>
        </p:txBody>
      </p:sp>
    </p:spTree>
    <p:extLst>
      <p:ext uri="{BB962C8B-B14F-4D97-AF65-F5344CB8AC3E}">
        <p14:creationId xmlns:p14="http://schemas.microsoft.com/office/powerpoint/2010/main" val="3323265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F0FA9-EB01-7A47-9B48-8CB31B66CA5C}" type="datetimeFigureOut">
              <a:rPr lang="en-US" smtClean="0"/>
              <a:t>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52F15-ABD0-724C-9299-97DB87BA048F}" type="slidenum">
              <a:rPr lang="en-US" smtClean="0"/>
              <a:t>‹#›</a:t>
            </a:fld>
            <a:endParaRPr lang="en-US"/>
          </a:p>
        </p:txBody>
      </p:sp>
    </p:spTree>
    <p:extLst>
      <p:ext uri="{BB962C8B-B14F-4D97-AF65-F5344CB8AC3E}">
        <p14:creationId xmlns:p14="http://schemas.microsoft.com/office/powerpoint/2010/main" val="38174963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a:t>
            </a:r>
            <a:r>
              <a:rPr lang="en-US" sz="1400" b="1" dirty="0" smtClean="0"/>
              <a:t>REQUIRES</a:t>
            </a:r>
            <a:r>
              <a:rPr lang="en-US" sz="1400" b="1" baseline="0" dirty="0" smtClean="0"/>
              <a:t> SANSATION AND MUSEO FONT ]</a:t>
            </a:r>
          </a:p>
          <a:p>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Good mornin</a:t>
            </a:r>
            <a:r>
              <a:rPr lang="en-US" b="0" baseline="0" dirty="0" smtClean="0"/>
              <a:t>g judges and fellow students. I am Samuel, this is …</a:t>
            </a:r>
          </a:p>
          <a:p>
            <a:r>
              <a:rPr lang="en-US" b="0" baseline="0" dirty="0" smtClean="0"/>
              <a:t>And today I am very pleased to present to you our Cat 10 project… I-Focus. </a:t>
            </a:r>
            <a:endParaRPr lang="en-US" b="0" dirty="0"/>
          </a:p>
        </p:txBody>
      </p:sp>
      <p:sp>
        <p:nvSpPr>
          <p:cNvPr id="4" name="Slide Number Placeholder 3"/>
          <p:cNvSpPr>
            <a:spLocks noGrp="1"/>
          </p:cNvSpPr>
          <p:nvPr>
            <p:ph type="sldNum" sz="quarter" idx="10"/>
          </p:nvPr>
        </p:nvSpPr>
        <p:spPr/>
        <p:txBody>
          <a:bodyPr/>
          <a:lstStyle/>
          <a:p>
            <a:fld id="{FC252F15-ABD0-724C-9299-97DB87BA048F}" type="slidenum">
              <a:rPr lang="en-US" smtClean="0"/>
              <a:t>1</a:t>
            </a:fld>
            <a:endParaRPr lang="en-US"/>
          </a:p>
        </p:txBody>
      </p:sp>
    </p:spTree>
    <p:extLst>
      <p:ext uri="{BB962C8B-B14F-4D97-AF65-F5344CB8AC3E}">
        <p14:creationId xmlns:p14="http://schemas.microsoft.com/office/powerpoint/2010/main" val="2998675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off le slides:</a:t>
            </a:r>
          </a:p>
          <a:p>
            <a:pPr marL="171450" indent="-171450" algn="l">
              <a:buFont typeface="Arial"/>
              <a:buChar char="•"/>
            </a:pPr>
            <a:r>
              <a:rPr lang="en-US" dirty="0" smtClean="0"/>
              <a:t>HTML</a:t>
            </a:r>
          </a:p>
          <a:p>
            <a:pPr marL="171450" indent="-171450" algn="l">
              <a:buFont typeface="Arial"/>
              <a:buChar char="•"/>
            </a:pPr>
            <a:r>
              <a:rPr lang="en-US" dirty="0" smtClean="0"/>
              <a:t>CSS</a:t>
            </a:r>
            <a:endParaRPr lang="en-US" baseline="0" dirty="0" smtClean="0"/>
          </a:p>
          <a:p>
            <a:pPr marL="171450" indent="-171450" algn="l">
              <a:buFont typeface="Arial"/>
              <a:buChar char="•"/>
            </a:pPr>
            <a:r>
              <a:rPr lang="en-US" baseline="0" dirty="0" smtClean="0"/>
              <a:t>JavaScript</a:t>
            </a:r>
          </a:p>
          <a:p>
            <a:pPr marL="171450" indent="-171450" algn="l">
              <a:buFont typeface="Arial"/>
              <a:buChar char="•"/>
            </a:pPr>
            <a:r>
              <a:rPr lang="en-US" baseline="0" dirty="0" smtClean="0"/>
              <a:t>Flash</a:t>
            </a:r>
          </a:p>
          <a:p>
            <a:pPr marL="171450" indent="-171450" algn="l">
              <a:buFont typeface="Arial"/>
              <a:buChar char="•"/>
            </a:pPr>
            <a:r>
              <a:rPr lang="en-US" baseline="0" dirty="0" smtClean="0"/>
              <a:t>C#</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10</a:t>
            </a:fld>
            <a:endParaRPr lang="en-US"/>
          </a:p>
        </p:txBody>
      </p:sp>
    </p:spTree>
    <p:extLst>
      <p:ext uri="{BB962C8B-B14F-4D97-AF65-F5344CB8AC3E}">
        <p14:creationId xmlns:p14="http://schemas.microsoft.com/office/powerpoint/2010/main" val="1987320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final</a:t>
            </a:r>
            <a:r>
              <a:rPr lang="en-US" baseline="0" dirty="0" smtClean="0"/>
              <a:t> products will demonstrate the efficiency of eye tracking on applications, websites, and simple games.</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12</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will develop an application so that users can use eye-tracking and our set of gestures on their computers. Eye movements will allow the user to navigate around the screen, just like a cursor, while clicks will be kinesthetic, performed through physical buttons. For the physically disabled, other options for clicks will be made available. </a:t>
            </a:r>
          </a:p>
        </p:txBody>
      </p:sp>
      <p:sp>
        <p:nvSpPr>
          <p:cNvPr id="4" name="Slide Number Placeholder 3"/>
          <p:cNvSpPr>
            <a:spLocks noGrp="1"/>
          </p:cNvSpPr>
          <p:nvPr>
            <p:ph type="sldNum" sz="quarter" idx="10"/>
          </p:nvPr>
        </p:nvSpPr>
        <p:spPr/>
        <p:txBody>
          <a:bodyPr/>
          <a:lstStyle/>
          <a:p>
            <a:fld id="{FC252F15-ABD0-724C-9299-97DB87BA048F}" type="slidenum">
              <a:rPr lang="en-US" smtClean="0"/>
              <a:t>13</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SG" sz="1200" b="0" i="0" u="none" strike="noStrike" kern="1200" smtClean="0">
                <a:solidFill>
                  <a:schemeClr val="tx1"/>
                </a:solidFill>
                <a:effectLst/>
                <a:latin typeface="+mn-lt"/>
                <a:ea typeface="+mn-ea"/>
                <a:cs typeface="+mn-cs"/>
              </a:rPr>
              <a:t>(WALTER)</a:t>
            </a:r>
            <a:endParaRPr lang="en-SG" sz="1200" b="0" i="0" u="none" strike="noStrik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SG" sz="1200" b="0" i="0" u="none" strike="noStrik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SG" sz="1200" b="0" i="0" u="none" strike="noStrike" kern="1200" dirty="0" smtClean="0">
                <a:solidFill>
                  <a:schemeClr val="tx1"/>
                </a:solidFill>
                <a:effectLst/>
                <a:latin typeface="+mn-lt"/>
                <a:ea typeface="+mn-ea"/>
                <a:cs typeface="+mn-cs"/>
              </a:rPr>
              <a:t>Our interface will be in the form of a website that uses as little clicks as possible and requires the coordination of eye and head gestures to control. In the website, we will feature functions such as those you see on the screen.</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14</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smtClean="0">
                <a:solidFill>
                  <a:schemeClr val="tx1"/>
                </a:solidFill>
                <a:effectLst/>
                <a:latin typeface="+mn-lt"/>
                <a:ea typeface="+mn-ea"/>
                <a:cs typeface="+mn-cs"/>
              </a:rPr>
              <a:t>The website we are creating will host our self-made games to best exhibit the advantages of our multimodal approach. On the right is an example of a game that helps users to type without lifting their hands from the screen.</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15</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baseline="0" dirty="0" smtClean="0">
                <a:solidFill>
                  <a:schemeClr val="tx1"/>
                </a:solidFill>
                <a:effectLst/>
                <a:latin typeface="+mn-lt"/>
                <a:ea typeface="+mn-ea"/>
                <a:cs typeface="+mn-cs"/>
              </a:rPr>
              <a:t>The most common forms of human computer interaction is with the mouse and keyboard, or with touchscreen and hand gestures. These are single modes of kinesthetic input that offer a one-size-fits-all approach.</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16</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baseline="0" dirty="0" smtClean="0">
                <a:solidFill>
                  <a:schemeClr val="tx1"/>
                </a:solidFill>
                <a:effectLst/>
                <a:latin typeface="+mn-lt"/>
                <a:ea typeface="+mn-ea"/>
                <a:cs typeface="+mn-cs"/>
              </a:rPr>
              <a:t>Our project aims for a more efficient and intuitive multimodal input on a case-by-case basis, and we are the first to be exploring this line of research.</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17</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article</a:t>
            </a:r>
            <a:r>
              <a:rPr lang="en-US" baseline="0" dirty="0" smtClean="0"/>
              <a:t> about Sony’s eye-tracking technology.</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18</a:t>
            </a:fld>
            <a:endParaRPr lang="en-US"/>
          </a:p>
        </p:txBody>
      </p:sp>
    </p:spTree>
    <p:extLst>
      <p:ext uri="{BB962C8B-B14F-4D97-AF65-F5344CB8AC3E}">
        <p14:creationId xmlns:p14="http://schemas.microsoft.com/office/powerpoint/2010/main" val="315716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talks about how eye-tracking </a:t>
            </a:r>
            <a:r>
              <a:rPr lang="en-US" baseline="0" dirty="0" smtClean="0"/>
              <a:t>is responsive and makes gaming easier.</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19</a:t>
            </a:fld>
            <a:endParaRPr lang="en-US"/>
          </a:p>
        </p:txBody>
      </p:sp>
    </p:spTree>
    <p:extLst>
      <p:ext uri="{BB962C8B-B14F-4D97-AF65-F5344CB8AC3E}">
        <p14:creationId xmlns:p14="http://schemas.microsoft.com/office/powerpoint/2010/main" val="2066553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will first explore current technology</a:t>
            </a:r>
          </a:p>
          <a:p>
            <a:r>
              <a:rPr lang="en-US" dirty="0" smtClean="0"/>
              <a:t>And</a:t>
            </a:r>
            <a:r>
              <a:rPr lang="en-US" baseline="0" dirty="0" smtClean="0"/>
              <a:t> </a:t>
            </a:r>
            <a:r>
              <a:rPr lang="en-US" dirty="0" smtClean="0"/>
              <a:t>with a vast</a:t>
            </a:r>
            <a:r>
              <a:rPr lang="en-US" baseline="0" dirty="0" smtClean="0"/>
              <a:t> knowledge of the possible permutations and limitations, we can then experiment with variations.</a:t>
            </a:r>
          </a:p>
          <a:p>
            <a:r>
              <a:rPr lang="en-US" dirty="0" smtClean="0"/>
              <a:t>After</a:t>
            </a:r>
            <a:r>
              <a:rPr lang="en-US" baseline="0" dirty="0" smtClean="0"/>
              <a:t> discovering the optimal interface control, we will then move on to designing the final application.</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21</a:t>
            </a:fld>
            <a:endParaRPr lang="en-US"/>
          </a:p>
        </p:txBody>
      </p:sp>
    </p:spTree>
    <p:extLst>
      <p:ext uri="{BB962C8B-B14F-4D97-AF65-F5344CB8AC3E}">
        <p14:creationId xmlns:p14="http://schemas.microsoft.com/office/powerpoint/2010/main" val="23453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I-Focus is a project that could</a:t>
            </a:r>
            <a:r>
              <a:rPr lang="en-US" b="0" baseline="0" dirty="0" smtClean="0"/>
              <a:t> possibly change the way we interact with our devices.</a:t>
            </a:r>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a:t>
            </a:fld>
            <a:endParaRPr lang="en-US"/>
          </a:p>
        </p:txBody>
      </p:sp>
    </p:spTree>
    <p:extLst>
      <p:ext uri="{BB962C8B-B14F-4D97-AF65-F5344CB8AC3E}">
        <p14:creationId xmlns:p14="http://schemas.microsoft.com/office/powerpoint/2010/main" val="167431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be cooperating</a:t>
            </a:r>
            <a:r>
              <a:rPr lang="en-US" baseline="0" dirty="0" smtClean="0"/>
              <a:t> with external mentors from the Defense Science Organization of Singapore (DSO) for our research.</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22</a:t>
            </a:fld>
            <a:endParaRPr lang="en-US"/>
          </a:p>
        </p:txBody>
      </p:sp>
    </p:spTree>
    <p:extLst>
      <p:ext uri="{BB962C8B-B14F-4D97-AF65-F5344CB8AC3E}">
        <p14:creationId xmlns:p14="http://schemas.microsoft.com/office/powerpoint/2010/main" val="1287632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timeline for our project,</a:t>
            </a:r>
            <a:r>
              <a:rPr lang="en-US" baseline="0" dirty="0" smtClean="0"/>
              <a:t> which is broken down into the following phases.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23</a:t>
            </a:fld>
            <a:endParaRPr lang="en-US"/>
          </a:p>
        </p:txBody>
      </p:sp>
    </p:spTree>
    <p:extLst>
      <p:ext uri="{BB962C8B-B14F-4D97-AF65-F5344CB8AC3E}">
        <p14:creationId xmlns:p14="http://schemas.microsoft.com/office/powerpoint/2010/main" val="1115725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will comprise of the programmers, designers and researchers.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24</a:t>
            </a:fld>
            <a:endParaRPr lang="en-US"/>
          </a:p>
        </p:txBody>
      </p:sp>
    </p:spTree>
    <p:extLst>
      <p:ext uri="{BB962C8B-B14F-4D97-AF65-F5344CB8AC3E}">
        <p14:creationId xmlns:p14="http://schemas.microsoft.com/office/powerpoint/2010/main" val="677849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are embarking on </a:t>
            </a:r>
            <a:r>
              <a:rPr lang="en-US" baseline="0" dirty="0" smtClean="0"/>
              <a:t>an EYE-tracking project and eye-tracking is moving the cursor to where you are looking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I-Focus will use the latest eye-tracking technology combined with many other forms of input, such as head gestures and clicks, and this combination is what we call multimodal.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project will focus on combining such forms of multi-modal input in order to create an efficient, effective and intuitive interface.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3</a:t>
            </a:fld>
            <a:endParaRPr lang="en-US"/>
          </a:p>
        </p:txBody>
      </p:sp>
    </p:spTree>
    <p:extLst>
      <p:ext uri="{BB962C8B-B14F-4D97-AF65-F5344CB8AC3E}">
        <p14:creationId xmlns:p14="http://schemas.microsoft.com/office/powerpoint/2010/main" val="141856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I-Focus aims</a:t>
            </a:r>
            <a:r>
              <a:rPr lang="en-US" baseline="0" dirty="0" smtClean="0"/>
              <a:t> to explore, through research with the Defence Science Organisation of Singapore, the most suitable input modes and their accompanying gestures.</a:t>
            </a:r>
          </a:p>
          <a:p>
            <a:pPr marL="0" indent="0">
              <a:buFontTx/>
              <a:buNone/>
            </a:pPr>
            <a:endParaRPr lang="en-US" baseline="0" dirty="0" smtClean="0"/>
          </a:p>
          <a:p>
            <a:pPr marL="0" indent="0">
              <a:buFontTx/>
              <a:buNone/>
            </a:pPr>
            <a:r>
              <a:rPr lang="en-US" baseline="0" dirty="0" smtClean="0"/>
              <a:t>This research, of course, will go hand in hand with applications and we will be </a:t>
            </a:r>
            <a:r>
              <a:rPr lang="en-US" b="1" baseline="0" dirty="0" smtClean="0"/>
              <a:t>creating a website along with a host games</a:t>
            </a:r>
            <a:r>
              <a:rPr lang="en-US" baseline="0" dirty="0" smtClean="0"/>
              <a:t> </a:t>
            </a:r>
            <a:r>
              <a:rPr lang="en-US" strike="sngStrike" baseline="0" dirty="0" smtClean="0"/>
              <a:t>to be used as a tool to prove that our combination of gestures and input modes can be used by people for efficient, effective and intuitive interface control.</a:t>
            </a:r>
            <a:endParaRPr lang="en-US" strike="sngStrike" dirty="0"/>
          </a:p>
        </p:txBody>
      </p:sp>
      <p:sp>
        <p:nvSpPr>
          <p:cNvPr id="4" name="Slide Number Placeholder 3"/>
          <p:cNvSpPr>
            <a:spLocks noGrp="1"/>
          </p:cNvSpPr>
          <p:nvPr>
            <p:ph type="sldNum" sz="quarter" idx="10"/>
          </p:nvPr>
        </p:nvSpPr>
        <p:spPr/>
        <p:txBody>
          <a:bodyPr/>
          <a:lstStyle/>
          <a:p>
            <a:fld id="{FC252F15-ABD0-724C-9299-97DB87BA048F}" type="slidenum">
              <a:rPr lang="en-US" smtClean="0"/>
              <a:t>4</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And so… our</a:t>
            </a:r>
            <a:r>
              <a:rPr lang="en-US" baseline="0" dirty="0" smtClean="0"/>
              <a:t> project is aimed particularly at the physically disabled, as they would find our project the most useful. However, our project is likewise perfect for able-bodied individuals like you and I because our project focuses on developing an intuitive interface that combines a host of input technologies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5</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if possible]</a:t>
            </a:r>
          </a:p>
          <a:p>
            <a:endParaRPr lang="en-US" dirty="0" smtClean="0"/>
          </a:p>
          <a:p>
            <a:r>
              <a:rPr lang="en-US" dirty="0" smtClean="0"/>
              <a:t>So this leads</a:t>
            </a:r>
            <a:r>
              <a:rPr lang="en-US" baseline="0" dirty="0" smtClean="0"/>
              <a:t> us to answer the question – why I-Focus? Why do we need a revamp in the current forms of mouse and even touchscreen inputs for able-bodied people? </a:t>
            </a:r>
          </a:p>
          <a:p>
            <a:r>
              <a:rPr lang="en-US" dirty="0" smtClean="0"/>
              <a:t>…</a:t>
            </a:r>
          </a:p>
          <a:p>
            <a:r>
              <a:rPr lang="en-US" dirty="0" smtClean="0"/>
              <a:t>3 words: efficiency,</a:t>
            </a:r>
            <a:r>
              <a:rPr lang="en-US" baseline="0" dirty="0" smtClean="0"/>
              <a:t> effectiveness and intuitiveness</a:t>
            </a:r>
          </a:p>
          <a:p>
            <a:endParaRPr lang="en-US" baseline="0" dirty="0" smtClean="0"/>
          </a:p>
          <a:p>
            <a:r>
              <a:rPr lang="en-US" baseline="0" dirty="0" smtClean="0"/>
              <a:t>The one-size-fits-all model of kinesthetic input which we get from the mouse is simply inefficient and unintuitive. We use the mouse for everything – clicking, moving, dragging.. And the only reason why we find the mouse pretty effective and efficient is because we have been using it for a long time. [projector screen example] With eye-tracking, everything is fast, efficient and convenient. Just look at where you want to move and click. Look at a link, click on it. Look at an icon, open the application. Efficient. Effective. Intuitive.</a:t>
            </a:r>
          </a:p>
        </p:txBody>
      </p:sp>
      <p:sp>
        <p:nvSpPr>
          <p:cNvPr id="4" name="Slide Number Placeholder 3"/>
          <p:cNvSpPr>
            <a:spLocks noGrp="1"/>
          </p:cNvSpPr>
          <p:nvPr>
            <p:ph type="sldNum" sz="quarter" idx="10"/>
          </p:nvPr>
        </p:nvSpPr>
        <p:spPr/>
        <p:txBody>
          <a:bodyPr/>
          <a:lstStyle/>
          <a:p>
            <a:fld id="{FC252F15-ABD0-724C-9299-97DB87BA048F}" type="slidenum">
              <a:rPr lang="en-US" smtClean="0"/>
              <a:t>6</a:t>
            </a:fld>
            <a:endParaRPr lang="en-US"/>
          </a:p>
        </p:txBody>
      </p:sp>
    </p:spTree>
    <p:extLst>
      <p:ext uri="{BB962C8B-B14F-4D97-AF65-F5344CB8AC3E}">
        <p14:creationId xmlns:p14="http://schemas.microsoft.com/office/powerpoint/2010/main" val="42203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(RYAN)</a:t>
            </a:r>
            <a:endParaRPr lang="en-SG" dirty="0"/>
          </a:p>
        </p:txBody>
      </p:sp>
      <p:sp>
        <p:nvSpPr>
          <p:cNvPr id="4" name="Slide Number Placeholder 3"/>
          <p:cNvSpPr>
            <a:spLocks noGrp="1"/>
          </p:cNvSpPr>
          <p:nvPr>
            <p:ph type="sldNum" sz="quarter" idx="10"/>
          </p:nvPr>
        </p:nvSpPr>
        <p:spPr/>
        <p:txBody>
          <a:bodyPr/>
          <a:lstStyle/>
          <a:p>
            <a:fld id="{FC252F15-ABD0-724C-9299-97DB87BA048F}" type="slidenum">
              <a:rPr lang="en-US" smtClean="0"/>
              <a:t>7</a:t>
            </a:fld>
            <a:endParaRPr lang="en-US"/>
          </a:p>
        </p:txBody>
      </p:sp>
    </p:spTree>
    <p:extLst>
      <p:ext uri="{BB962C8B-B14F-4D97-AF65-F5344CB8AC3E}">
        <p14:creationId xmlns:p14="http://schemas.microsoft.com/office/powerpoint/2010/main" val="3234851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device we would be using is the </a:t>
            </a:r>
            <a:r>
              <a:rPr lang="en-US" baseline="0" dirty="0" err="1" smtClean="0"/>
              <a:t>EyeTribe</a:t>
            </a:r>
            <a:r>
              <a:rPr lang="en-US" baseline="0" dirty="0" smtClean="0"/>
              <a:t> eye-tracker, which is affordable and a lot more accurate than webcams. So we already have the device.. Our challenge is to..</a:t>
            </a:r>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8</a:t>
            </a:fld>
            <a:endParaRPr lang="en-US"/>
          </a:p>
        </p:txBody>
      </p:sp>
    </p:spTree>
    <p:extLst>
      <p:ext uri="{BB962C8B-B14F-4D97-AF65-F5344CB8AC3E}">
        <p14:creationId xmlns:p14="http://schemas.microsoft.com/office/powerpoint/2010/main" val="412902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Combine eye-tracking technologies with other input methods which include head gestures, touches, and clicks, to create a better experience interacting with our daily devices.</a:t>
            </a:r>
            <a:endParaRPr lang="en-US" dirty="0" smtClean="0"/>
          </a:p>
          <a:p>
            <a:endParaRPr lang="en-US" dirty="0" smtClean="0"/>
          </a:p>
          <a:p>
            <a:r>
              <a:rPr lang="en-US" dirty="0" smtClean="0"/>
              <a:t>But</a:t>
            </a:r>
            <a:r>
              <a:rPr lang="en-US" baseline="0" dirty="0" smtClean="0"/>
              <a:t> at the end of the day, we would be using mainly eye gestures to create an [click] efficient, effective, and intuitive interface.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9</a:t>
            </a:fld>
            <a:endParaRPr lang="en-US"/>
          </a:p>
        </p:txBody>
      </p:sp>
    </p:spTree>
    <p:extLst>
      <p:ext uri="{BB962C8B-B14F-4D97-AF65-F5344CB8AC3E}">
        <p14:creationId xmlns:p14="http://schemas.microsoft.com/office/powerpoint/2010/main" val="3211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6464" r="11236"/>
          <a:stretch/>
        </p:blipFill>
        <p:spPr>
          <a:xfrm>
            <a:off x="-1" y="-76216"/>
            <a:ext cx="9210529" cy="7050157"/>
          </a:xfrm>
          <a:prstGeom prst="rect">
            <a:avLst/>
          </a:prstGeom>
        </p:spPr>
      </p:pic>
      <p:sp>
        <p:nvSpPr>
          <p:cNvPr id="2" name="Title 1"/>
          <p:cNvSpPr>
            <a:spLocks noGrp="1"/>
          </p:cNvSpPr>
          <p:nvPr>
            <p:ph type="ctrTitle"/>
          </p:nvPr>
        </p:nvSpPr>
        <p:spPr>
          <a:xfrm>
            <a:off x="457200" y="2130425"/>
            <a:ext cx="8358394" cy="1470025"/>
          </a:xfrm>
          <a:noFill/>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199"/>
            <a:ext cx="6400800" cy="2129162"/>
          </a:xfrm>
          <a:solidFill>
            <a:schemeClr val="bg2">
              <a:alpha val="65000"/>
            </a:schemeClr>
          </a:solidFill>
        </p:spPr>
        <p:txBody>
          <a:bodyPr/>
          <a:lstStyle>
            <a:lvl1pPr marL="0" indent="0" algn="ctr">
              <a:buNone/>
              <a:defRPr>
                <a:solidFill>
                  <a:schemeClr val="tx1">
                    <a:lumMod val="85000"/>
                    <a:lumOff val="15000"/>
                  </a:schemeClr>
                </a:solidFill>
                <a:latin typeface="Museo 3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Museo 300" pitchFamily="50" charset="0"/>
              </a:defRPr>
            </a:lvl1pPr>
          </a:lstStyle>
          <a:p>
            <a:fld id="{14E08549-1AEB-9B4F-BDF3-2C53AA2AF0CC}" type="datetimeFigureOut">
              <a:rPr lang="en-US" smtClean="0"/>
              <a:pPr/>
              <a:t>1/7/14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Museo 300" pitchFamily="50" charset="0"/>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Museo 300" pitchFamily="50" charset="0"/>
              </a:defRPr>
            </a:lvl1pPr>
          </a:lstStyle>
          <a:p>
            <a:fld id="{3BC2C3C3-3B99-C94B-A8A9-6D4E429CB87C}" type="slidenum">
              <a:rPr lang="en-US" smtClean="0"/>
              <a:pPr/>
              <a:t>‹#›</a:t>
            </a:fld>
            <a:endParaRPr lang="en-US"/>
          </a:p>
        </p:txBody>
      </p:sp>
      <p:sp>
        <p:nvSpPr>
          <p:cNvPr id="8" name="TextBox 7"/>
          <p:cNvSpPr txBox="1"/>
          <p:nvPr userDrawn="1"/>
        </p:nvSpPr>
        <p:spPr>
          <a:xfrm>
            <a:off x="10346313" y="576464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8264542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419397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68135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59328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305705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265" y="4419351"/>
            <a:ext cx="7772400" cy="1362075"/>
          </a:xfrm>
          <a:solidFill>
            <a:schemeClr val="tx1">
              <a:lumMod val="85000"/>
              <a:lumOff val="15000"/>
              <a:alpha val="75000"/>
            </a:schemeClr>
          </a:solidFill>
          <a:ln>
            <a:noFill/>
          </a:ln>
        </p:spPr>
        <p:txBody>
          <a:bodyPr anchor="t"/>
          <a:lstStyle>
            <a:lvl1pPr algn="l">
              <a:defRPr sz="4000" b="1" cap="all">
                <a:solidFill>
                  <a:srgbClr val="FFFFFF"/>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5057172"/>
          </a:xfrm>
          <a:solidFill>
            <a:schemeClr val="tx1">
              <a:lumMod val="85000"/>
              <a:lumOff val="15000"/>
              <a:alpha val="21000"/>
            </a:schemeClr>
          </a:solidFill>
        </p:spPr>
        <p:txBody>
          <a:bodyPr/>
          <a:lstStyle>
            <a:lvl1pPr>
              <a:defRPr>
                <a:latin typeface="Museo 300" pitchFamily="50" charset="0"/>
              </a:defRPr>
            </a:lvl1pPr>
            <a:lvl2pPr>
              <a:defRPr>
                <a:latin typeface="Museo 300" pitchFamily="50" charset="0"/>
              </a:defRPr>
            </a:lvl2pPr>
            <a:lvl3pPr>
              <a:defRPr>
                <a:latin typeface="Museo 300" pitchFamily="50" charset="0"/>
              </a:defRPr>
            </a:lvl3pPr>
            <a:lvl4pPr>
              <a:defRPr>
                <a:latin typeface="Museo 300" pitchFamily="50" charset="0"/>
              </a:defRPr>
            </a:lvl4pPr>
            <a:lvl5pPr>
              <a:defRPr>
                <a:latin typeface="Museo 300" pitchFamily="50" charset="0"/>
              </a:defRPr>
            </a:lvl5pPr>
            <a:lvl6pPr>
              <a:defRPr>
                <a:solidFill>
                  <a:schemeClr val="bg1"/>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068761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5265" y="4206548"/>
            <a:ext cx="7772400" cy="1648111"/>
          </a:xfrm>
          <a:solidFill>
            <a:schemeClr val="tx1">
              <a:lumMod val="85000"/>
              <a:lumOff val="15000"/>
              <a:alpha val="75000"/>
            </a:schemeClr>
          </a:solidFill>
          <a:ln>
            <a:noFill/>
          </a:ln>
        </p:spPr>
        <p:txBody>
          <a:bodyPr anchor="t">
            <a:normAutofit/>
          </a:bodyPr>
          <a:lstStyle>
            <a:lvl1pPr algn="l">
              <a:defRPr sz="4800" b="1" cap="none" normalizeH="0" baseline="0">
                <a:solidFill>
                  <a:srgbClr val="FFFFFF"/>
                </a:solidFill>
              </a:defRPr>
            </a:lvl1pPr>
          </a:lstStyle>
          <a:p>
            <a:r>
              <a:rPr lang="en-US" dirty="0" smtClean="0"/>
              <a:t>Click to Edit Master slide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7" name="Footer Placeholder 6"/>
          <p:cNvSpPr>
            <a:spLocks noGrp="1"/>
          </p:cNvSpPr>
          <p:nvPr>
            <p:ph type="ftr" sz="quarter" idx="11"/>
          </p:nvPr>
        </p:nvSpPr>
        <p:spPr>
          <a:xfrm>
            <a:off x="3124200" y="6356350"/>
            <a:ext cx="2895600" cy="365125"/>
          </a:xfrm>
          <a:prstGeom prst="rect">
            <a:avLst/>
          </a:prstGeom>
        </p:spPr>
        <p:txBody>
          <a:bodyPr/>
          <a:lstStyle/>
          <a:p>
            <a:endParaRPr lang="en-US"/>
          </a:p>
        </p:txBody>
      </p:sp>
      <p:sp>
        <p:nvSpPr>
          <p:cNvPr id="8" name="Slide Number Placeholder 7"/>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990506147"/>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4"/>
            <a:ext cx="4040188"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391459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78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2578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0" name="Text Placeholder 2"/>
          <p:cNvSpPr>
            <a:spLocks noGrp="1"/>
          </p:cNvSpPr>
          <p:nvPr>
            <p:ph type="body" idx="10"/>
          </p:nvPr>
        </p:nvSpPr>
        <p:spPr>
          <a:xfrm>
            <a:off x="24295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1" name="Content Placeholder 3"/>
          <p:cNvSpPr>
            <a:spLocks noGrp="1"/>
          </p:cNvSpPr>
          <p:nvPr>
            <p:ph sz="half" idx="11"/>
          </p:nvPr>
        </p:nvSpPr>
        <p:spPr>
          <a:xfrm>
            <a:off x="24295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6" name="Text Placeholder 2"/>
          <p:cNvSpPr>
            <a:spLocks noGrp="1"/>
          </p:cNvSpPr>
          <p:nvPr>
            <p:ph type="body" idx="12"/>
          </p:nvPr>
        </p:nvSpPr>
        <p:spPr>
          <a:xfrm>
            <a:off x="46062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7" name="Content Placeholder 3"/>
          <p:cNvSpPr>
            <a:spLocks noGrp="1"/>
          </p:cNvSpPr>
          <p:nvPr>
            <p:ph sz="half" idx="13"/>
          </p:nvPr>
        </p:nvSpPr>
        <p:spPr>
          <a:xfrm>
            <a:off x="46062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8" name="Text Placeholder 2"/>
          <p:cNvSpPr>
            <a:spLocks noGrp="1"/>
          </p:cNvSpPr>
          <p:nvPr>
            <p:ph type="body" idx="14"/>
          </p:nvPr>
        </p:nvSpPr>
        <p:spPr>
          <a:xfrm>
            <a:off x="67779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9" name="Content Placeholder 3"/>
          <p:cNvSpPr>
            <a:spLocks noGrp="1"/>
          </p:cNvSpPr>
          <p:nvPr>
            <p:ph sz="half" idx="15"/>
          </p:nvPr>
        </p:nvSpPr>
        <p:spPr>
          <a:xfrm>
            <a:off x="67779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22088961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08525847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16848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34268498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g"/><Relationship Id="rId17" Type="http://schemas.openxmlformats.org/officeDocument/2006/relationships/image" Target="../media/image2.jpeg"/><Relationship Id="rId1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90000"/>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7">
            <a:alphaModFix amt="78000"/>
            <a:extLst>
              <a:ext uri="{BEBA8EAE-BF5A-486C-A8C5-ECC9F3942E4B}">
                <a14:imgProps xmlns:a14="http://schemas.microsoft.com/office/drawing/2010/main">
                  <a14:imgLayer r:embed="rId18">
                    <a14:imgEffect>
                      <a14:artisticCrisscrossEtching/>
                    </a14:imgEffect>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l="7409"/>
          <a:stretch/>
        </p:blipFill>
        <p:spPr>
          <a:xfrm>
            <a:off x="0" y="-62255"/>
            <a:ext cx="9148355" cy="6953575"/>
          </a:xfrm>
          <a:prstGeom prst="rect">
            <a:avLst/>
          </a:prstGeom>
        </p:spPr>
      </p:pic>
      <p:sp>
        <p:nvSpPr>
          <p:cNvPr id="2" name="Title Placeholder 1"/>
          <p:cNvSpPr>
            <a:spLocks noGrp="1"/>
          </p:cNvSpPr>
          <p:nvPr>
            <p:ph type="title"/>
          </p:nvPr>
        </p:nvSpPr>
        <p:spPr>
          <a:xfrm>
            <a:off x="457200" y="274638"/>
            <a:ext cx="8229600" cy="1143000"/>
          </a:xfrm>
          <a:prstGeom prst="rect">
            <a:avLst/>
          </a:prstGeom>
          <a:solidFill>
            <a:schemeClr val="tx2">
              <a:alpha val="16000"/>
            </a:schemeClr>
          </a:solidFill>
        </p:spPr>
        <p:txBody>
          <a:bodyPr vert="horz" lIns="91440" tIns="45720" rIns="91440" bIns="45720" rtlCol="0" anchor="ctr">
            <a:norm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600200"/>
            <a:ext cx="8229600" cy="5057172"/>
          </a:xfrm>
          <a:prstGeom prst="rect">
            <a:avLst/>
          </a:prstGeom>
          <a:solidFill>
            <a:schemeClr val="tx1">
              <a:lumMod val="85000"/>
              <a:lumOff val="15000"/>
              <a:alpha val="23000"/>
            </a:scheme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49286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33" r:id="rId6"/>
    <p:sldLayoutId id="2147483726" r:id="rId7"/>
    <p:sldLayoutId id="2147483727" r:id="rId8"/>
    <p:sldLayoutId id="2147483732" r:id="rId9"/>
    <p:sldLayoutId id="2147483728" r:id="rId10"/>
    <p:sldLayoutId id="2147483729" r:id="rId11"/>
    <p:sldLayoutId id="2147483730" r:id="rId12"/>
    <p:sldLayoutId id="2147483731" r:id="rId13"/>
    <p:sldLayoutId id="2147483663" r:id="rId14"/>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5400" b="1" i="0" kern="1200">
          <a:solidFill>
            <a:schemeClr val="bg2"/>
          </a:solidFill>
          <a:latin typeface="Sansation Regular"/>
          <a:ea typeface="+mj-ea"/>
          <a:cs typeface="Sansation Regular"/>
        </a:defRPr>
      </a:lvl1pPr>
    </p:titleStyle>
    <p:bodyStyle>
      <a:lvl1pPr marL="342900" indent="-342900" algn="l" defTabSz="457200" rtl="0" eaLnBrk="1" latinLnBrk="0" hangingPunct="1">
        <a:spcBef>
          <a:spcPct val="20000"/>
        </a:spcBef>
        <a:buFont typeface="Arial"/>
        <a:buChar char="•"/>
        <a:defRPr sz="3200" b="0" i="0" kern="1200">
          <a:solidFill>
            <a:srgbClr val="EEECE1"/>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b="0" i="0" kern="1200">
          <a:solidFill>
            <a:srgbClr val="EEECE1"/>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b="0" i="0" kern="1200">
          <a:solidFill>
            <a:srgbClr val="EEECE1"/>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2.wdp"/><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3.wdp"/><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1.m4v"/><Relationship Id="rId2" Type="http://schemas.openxmlformats.org/officeDocument/2006/relationships/video" Target="../media/media1.m4v"/></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0.png"/><Relationship Id="rId7" Type="http://schemas.microsoft.com/office/2007/relationships/hdphoto" Target="../media/hdphoto4.wdp"/><Relationship Id="rId8"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2650" y="1837364"/>
            <a:ext cx="5181600" cy="1470025"/>
          </a:xfrm>
          <a:solidFill>
            <a:schemeClr val="tx1"/>
          </a:solidFill>
          <a:effectLst>
            <a:glow>
              <a:schemeClr val="accent1">
                <a:alpha val="73000"/>
              </a:schemeClr>
            </a:glow>
            <a:softEdge rad="673100"/>
          </a:effectLst>
        </p:spPr>
        <p:txBody>
          <a:bodyPr>
            <a:normAutofit/>
          </a:bodyPr>
          <a:lstStyle/>
          <a:p>
            <a:r>
              <a:rPr lang="en-US" sz="8000" dirty="0" smtClean="0">
                <a:latin typeface="Museo 900" pitchFamily="50" charset="0"/>
                <a:cs typeface="Audiowide"/>
              </a:rPr>
              <a:t>I-Focus</a:t>
            </a:r>
            <a:endParaRPr lang="en-US" sz="8000" dirty="0">
              <a:latin typeface="Museo 900" pitchFamily="50" charset="0"/>
              <a:cs typeface="Audiowide"/>
            </a:endParaRPr>
          </a:p>
        </p:txBody>
      </p:sp>
      <p:sp>
        <p:nvSpPr>
          <p:cNvPr id="3" name="Subtitle 2"/>
          <p:cNvSpPr>
            <a:spLocks noGrp="1"/>
          </p:cNvSpPr>
          <p:nvPr>
            <p:ph type="subTitle" idx="1"/>
          </p:nvPr>
        </p:nvSpPr>
        <p:spPr>
          <a:xfrm>
            <a:off x="1371600" y="3552088"/>
            <a:ext cx="6400800" cy="2876066"/>
          </a:xfrm>
          <a:solidFill>
            <a:schemeClr val="bg2">
              <a:alpha val="65000"/>
            </a:schemeClr>
          </a:solidFill>
        </p:spPr>
        <p:txBody>
          <a:bodyPr>
            <a:normAutofit/>
          </a:bodyPr>
          <a:lstStyle/>
          <a:p>
            <a:r>
              <a:rPr lang="en-US" u="sng" dirty="0" smtClean="0">
                <a:latin typeface="Museo 500" panose="02000000000000000000" pitchFamily="50" charset="0"/>
                <a:cs typeface="Museo 700 Regular"/>
              </a:rPr>
              <a:t>Group</a:t>
            </a:r>
            <a:r>
              <a:rPr lang="en-US" u="sng" dirty="0" smtClean="0">
                <a:solidFill>
                  <a:schemeClr val="tx1">
                    <a:lumMod val="85000"/>
                    <a:lumOff val="15000"/>
                  </a:schemeClr>
                </a:solidFill>
                <a:latin typeface="Museo 500" panose="02000000000000000000" pitchFamily="50" charset="0"/>
                <a:cs typeface="Museo 700 Regular"/>
              </a:rPr>
              <a:t> 10-11</a:t>
            </a:r>
            <a:r>
              <a:rPr lang="en-US" dirty="0" smtClean="0">
                <a:solidFill>
                  <a:schemeClr val="tx1">
                    <a:lumMod val="85000"/>
                    <a:lumOff val="15000"/>
                  </a:schemeClr>
                </a:solidFill>
                <a:latin typeface="Museo 500" panose="02000000000000000000" pitchFamily="50" charset="0"/>
                <a:cs typeface="Museo 700 Regular"/>
              </a:rPr>
              <a:t/>
            </a:r>
            <a:br>
              <a:rPr lang="en-US" dirty="0" smtClean="0">
                <a:solidFill>
                  <a:schemeClr val="tx1">
                    <a:lumMod val="85000"/>
                    <a:lumOff val="15000"/>
                  </a:schemeClr>
                </a:solidFill>
                <a:latin typeface="Museo 500" panose="02000000000000000000" pitchFamily="50" charset="0"/>
                <a:cs typeface="Museo 700 Regular"/>
              </a:rPr>
            </a:br>
            <a:r>
              <a:rPr lang="en-US" dirty="0" smtClean="0">
                <a:solidFill>
                  <a:schemeClr val="tx1">
                    <a:lumMod val="85000"/>
                    <a:lumOff val="15000"/>
                  </a:schemeClr>
                </a:solidFill>
                <a:latin typeface="Museo 300" pitchFamily="50" charset="0"/>
              </a:rPr>
              <a:t>Samuel Leong 4S1(17)</a:t>
            </a:r>
          </a:p>
          <a:p>
            <a:r>
              <a:rPr lang="en-US" dirty="0" smtClean="0">
                <a:solidFill>
                  <a:schemeClr val="tx1">
                    <a:lumMod val="85000"/>
                    <a:lumOff val="15000"/>
                  </a:schemeClr>
                </a:solidFill>
                <a:latin typeface="Museo 300" pitchFamily="50" charset="0"/>
              </a:rPr>
              <a:t>Ryan Tan 4S1(21)</a:t>
            </a:r>
            <a:endParaRPr lang="en-US" dirty="0">
              <a:solidFill>
                <a:schemeClr val="tx1">
                  <a:lumMod val="85000"/>
                  <a:lumOff val="15000"/>
                </a:schemeClr>
              </a:solidFill>
              <a:latin typeface="Museo 300" pitchFamily="50" charset="0"/>
            </a:endParaRPr>
          </a:p>
          <a:p>
            <a:r>
              <a:rPr lang="en-US" dirty="0" smtClean="0">
                <a:solidFill>
                  <a:schemeClr val="tx1">
                    <a:lumMod val="85000"/>
                    <a:lumOff val="15000"/>
                  </a:schemeClr>
                </a:solidFill>
                <a:latin typeface="Museo 300" pitchFamily="50" charset="0"/>
              </a:rPr>
              <a:t>Walter Kong 4O3(33)</a:t>
            </a:r>
          </a:p>
          <a:p>
            <a:r>
              <a:rPr lang="en-US" dirty="0" smtClean="0">
                <a:solidFill>
                  <a:schemeClr val="tx1">
                    <a:lumMod val="85000"/>
                    <a:lumOff val="15000"/>
                  </a:schemeClr>
                </a:solidFill>
                <a:latin typeface="Museo 300" pitchFamily="50" charset="0"/>
              </a:rPr>
              <a:t>Xiao </a:t>
            </a:r>
            <a:r>
              <a:rPr lang="en-US" dirty="0" err="1" smtClean="0">
                <a:solidFill>
                  <a:schemeClr val="tx1">
                    <a:lumMod val="85000"/>
                    <a:lumOff val="15000"/>
                  </a:schemeClr>
                </a:solidFill>
                <a:latin typeface="Museo 300" pitchFamily="50" charset="0"/>
              </a:rPr>
              <a:t>Songyuan</a:t>
            </a:r>
            <a:r>
              <a:rPr lang="en-US" dirty="0" smtClean="0">
                <a:solidFill>
                  <a:schemeClr val="tx1">
                    <a:lumMod val="85000"/>
                    <a:lumOff val="15000"/>
                  </a:schemeClr>
                </a:solidFill>
                <a:latin typeface="Museo 300" pitchFamily="50" charset="0"/>
              </a:rPr>
              <a:t> 4S2(20)</a:t>
            </a:r>
          </a:p>
        </p:txBody>
      </p:sp>
      <p:sp>
        <p:nvSpPr>
          <p:cNvPr id="4" name="TextBox 3"/>
          <p:cNvSpPr txBox="1"/>
          <p:nvPr/>
        </p:nvSpPr>
        <p:spPr>
          <a:xfrm>
            <a:off x="-4733636" y="5103091"/>
            <a:ext cx="184666" cy="369332"/>
          </a:xfrm>
          <a:prstGeom prst="rect">
            <a:avLst/>
          </a:prstGeom>
          <a:noFill/>
        </p:spPr>
        <p:txBody>
          <a:bodyPr wrap="none" rtlCol="0">
            <a:spAutoFit/>
          </a:bodyPr>
          <a:lstStyle/>
          <a:p>
            <a:endParaRPr lang="en-US"/>
          </a:p>
        </p:txBody>
      </p:sp>
      <p:pic>
        <p:nvPicPr>
          <p:cNvPr id="7" name="Picture 6" descr="Eye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997" y="1492651"/>
            <a:ext cx="1233715" cy="1233715"/>
          </a:xfrm>
          <a:prstGeom prst="rect">
            <a:avLst/>
          </a:prstGeom>
        </p:spPr>
      </p:pic>
    </p:spTree>
    <p:extLst>
      <p:ext uri="{BB962C8B-B14F-4D97-AF65-F5344CB8AC3E}">
        <p14:creationId xmlns:p14="http://schemas.microsoft.com/office/powerpoint/2010/main" val="8975316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Programming Languages</a:t>
            </a:r>
            <a:endParaRPr lang="en-US" sz="4800" dirty="0"/>
          </a:p>
        </p:txBody>
      </p:sp>
      <p:grpSp>
        <p:nvGrpSpPr>
          <p:cNvPr id="7" name="Group 6"/>
          <p:cNvGrpSpPr/>
          <p:nvPr/>
        </p:nvGrpSpPr>
        <p:grpSpPr>
          <a:xfrm>
            <a:off x="811760" y="1408925"/>
            <a:ext cx="7548470" cy="2753768"/>
            <a:chOff x="811760" y="1408925"/>
            <a:chExt cx="7548470" cy="2753768"/>
          </a:xfrm>
        </p:grpSpPr>
        <p:pic>
          <p:nvPicPr>
            <p:cNvPr id="2052" name="Picture 4" descr="http://jonathlee.com/images/web/jonathlee/html5+css3+javascript+responsive+icon-logo.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5082" b="94098" l="0" r="76458">
                          <a14:foregroundMark x1="62187" y1="45246" x2="62187" y2="45246"/>
                          <a14:foregroundMark x1="67083" y1="44918" x2="67083" y2="44918"/>
                          <a14:foregroundMark x1="68125" y1="58361" x2="68125" y2="58361"/>
                          <a14:foregroundMark x1="69271" y1="57049" x2="69271" y2="57049"/>
                          <a14:foregroundMark x1="32188" y1="28852" x2="32188" y2="28852"/>
                          <a14:foregroundMark x1="38750" y1="38361" x2="38750" y2="38361"/>
                          <a14:foregroundMark x1="39479" y1="62623" x2="39479" y2="62623"/>
                          <a14:foregroundMark x1="40313" y1="69836" x2="40313" y2="69836"/>
                          <a14:foregroundMark x1="32813" y1="69180" x2="32813" y2="69180"/>
                          <a14:foregroundMark x1="36250" y1="62623" x2="36250" y2="62623"/>
                          <a14:foregroundMark x1="43229" y1="53115" x2="43229" y2="53115"/>
                          <a14:foregroundMark x1="44375" y1="41639" x2="44375" y2="41639"/>
                          <a14:foregroundMark x1="39896" y1="31148" x2="39896" y2="31148"/>
                          <a14:foregroundMark x1="39271" y1="23607" x2="39271" y2="23607"/>
                          <a14:foregroundMark x1="32396" y1="22951" x2="32396" y2="22951"/>
                          <a14:foregroundMark x1="38333" y1="52459" x2="38333" y2="52459"/>
                          <a14:foregroundMark x1="32604" y1="52459" x2="32604" y2="52459"/>
                          <a14:foregroundMark x1="35208" y1="36393" x2="35208" y2="36393"/>
                          <a14:foregroundMark x1="39896" y1="76393" x2="39896" y2="76393"/>
                          <a14:foregroundMark x1="42188" y1="80000" x2="42188" y2="80000"/>
                          <a14:foregroundMark x1="44167" y1="73115" x2="44167" y2="73115"/>
                          <a14:foregroundMark x1="34167" y1="78689" x2="34167" y2="78689"/>
                          <a14:foregroundMark x1="34583" y1="70492" x2="34583" y2="70492"/>
                          <a14:foregroundMark x1="43021" y1="69836" x2="43021" y2="69836"/>
                          <a14:foregroundMark x1="40938" y1="60328" x2="40938" y2="60328"/>
                          <a14:foregroundMark x1="39167" y1="43607" x2="39167" y2="43607"/>
                          <a14:foregroundMark x1="43229" y1="37705" x2="43229" y2="37705"/>
                          <a14:foregroundMark x1="41979" y1="31803" x2="41979" y2="31803"/>
                          <a14:foregroundMark x1="41563" y1="31803" x2="41563" y2="31803"/>
                          <a14:foregroundMark x1="40521" y1="34426" x2="40521" y2="34426"/>
                          <a14:foregroundMark x1="39271" y1="33770" x2="39271" y2="33770"/>
                          <a14:foregroundMark x1="37292" y1="32459" x2="37292" y2="32459"/>
                          <a14:foregroundMark x1="35833" y1="32459" x2="35833" y2="32459"/>
                          <a14:foregroundMark x1="34583" y1="33115" x2="34583" y2="33115"/>
                          <a14:foregroundMark x1="33229" y1="38361" x2="33229" y2="38361"/>
                          <a14:foregroundMark x1="33646" y1="44262" x2="33854" y2="45902"/>
                          <a14:foregroundMark x1="33854" y1="52459" x2="33854" y2="52459"/>
                          <a14:foregroundMark x1="35417" y1="53770" x2="35417" y2="53770"/>
                          <a14:foregroundMark x1="43438" y1="58361" x2="43438" y2="58361"/>
                          <a14:foregroundMark x1="41354" y1="53115" x2="41354" y2="53115"/>
                          <a14:foregroundMark x1="40104" y1="49836" x2="40104" y2="49836"/>
                          <a14:foregroundMark x1="40104" y1="49836" x2="40104" y2="49836"/>
                          <a14:foregroundMark x1="41979" y1="53115" x2="41979" y2="53115"/>
                          <a14:foregroundMark x1="35625" y1="76721" x2="35625" y2="76721"/>
                          <a14:foregroundMark x1="36667" y1="74426" x2="39167" y2="74426"/>
                          <a14:foregroundMark x1="39167" y1="74426" x2="39167" y2="74426"/>
                          <a14:foregroundMark x1="37083" y1="83934" x2="37083" y2="83934"/>
                          <a14:foregroundMark x1="37083" y1="84590" x2="37083" y2="84590"/>
                          <a14:foregroundMark x1="14063" y1="31148" x2="14063" y2="31148"/>
                          <a14:foregroundMark x1="8958" y1="27541" x2="8958" y2="27541"/>
                          <a14:foregroundMark x1="6250" y1="26230" x2="6250" y2="26230"/>
                          <a14:foregroundMark x1="1979" y1="26230" x2="1563" y2="28852"/>
                          <a14:foregroundMark x1="729" y1="40328" x2="729" y2="40328"/>
                          <a14:foregroundMark x1="1979" y1="45902" x2="1979" y2="45902"/>
                          <a14:foregroundMark x1="5000" y1="53115" x2="5000" y2="53115"/>
                          <a14:foregroundMark x1="7292" y1="57705" x2="7292" y2="57705"/>
                          <a14:foregroundMark x1="9167" y1="63279" x2="9167" y2="63279"/>
                          <a14:foregroundMark x1="9896" y1="65902" x2="10938" y2="66557"/>
                          <a14:foregroundMark x1="11563" y1="59672" x2="11563" y2="59672"/>
                          <a14:foregroundMark x1="11771" y1="53770" x2="11771" y2="50492"/>
                          <a14:foregroundMark x1="10521" y1="45902" x2="7708" y2="41639"/>
                          <a14:foregroundMark x1="5000" y1="38361" x2="5000" y2="38361"/>
                          <a14:foregroundMark x1="3438" y1="38361" x2="3438" y2="38361"/>
                          <a14:foregroundMark x1="4375" y1="36393" x2="6667" y2="33770"/>
                          <a14:foregroundMark x1="7292" y1="33115" x2="8958" y2="33770"/>
                          <a14:foregroundMark x1="10104" y1="33115" x2="10729" y2="30492"/>
                          <a14:foregroundMark x1="11563" y1="26885" x2="11563" y2="26885"/>
                          <a14:foregroundMark x1="11771" y1="25574" x2="13229" y2="26885"/>
                          <a14:foregroundMark x1="14167" y1="26885" x2="14167" y2="26885"/>
                          <a14:foregroundMark x1="15417" y1="28852" x2="16250" y2="29508"/>
                          <a14:foregroundMark x1="16250" y1="29836" x2="16250" y2="29836"/>
                          <a14:foregroundMark x1="17083" y1="35082" x2="17917" y2="36393"/>
                          <a14:foregroundMark x1="17708" y1="38361" x2="17708" y2="38361"/>
                          <a14:foregroundMark x1="17083" y1="43607" x2="17083" y2="43607"/>
                          <a14:foregroundMark x1="16667" y1="51148" x2="16667" y2="54426"/>
                          <a14:foregroundMark x1="16667" y1="57049" x2="16667" y2="57049"/>
                          <a14:foregroundMark x1="17083" y1="61967" x2="17083" y2="61967"/>
                          <a14:foregroundMark x1="16667" y1="68525" x2="16667" y2="68525"/>
                          <a14:foregroundMark x1="16250" y1="72459" x2="16250" y2="72459"/>
                          <a14:foregroundMark x1="15833" y1="73770" x2="15833" y2="73770"/>
                          <a14:foregroundMark x1="15208" y1="74426" x2="14375" y2="74426"/>
                          <a14:foregroundMark x1="11354" y1="75738" x2="11354" y2="75738"/>
                          <a14:foregroundMark x1="10938" y1="81967" x2="10938" y2="81967"/>
                          <a14:foregroundMark x1="9688" y1="82623" x2="9688" y2="82623"/>
                          <a14:foregroundMark x1="7708" y1="75082" x2="7708" y2="73115"/>
                          <a14:foregroundMark x1="7708" y1="71803" x2="8542" y2="71803"/>
                          <a14:foregroundMark x1="10313" y1="71803" x2="10313" y2="71803"/>
                          <a14:foregroundMark x1="12188" y1="73770" x2="13229" y2="75082"/>
                          <a14:foregroundMark x1="14063" y1="71148" x2="14063" y2="71148"/>
                          <a14:foregroundMark x1="14583" y1="66557" x2="14583" y2="66557"/>
                          <a14:foregroundMark x1="14792" y1="63279" x2="14792" y2="59672"/>
                          <a14:foregroundMark x1="14583" y1="53115" x2="14583" y2="53115"/>
                          <a14:foregroundMark x1="13854" y1="49836" x2="13854" y2="49836"/>
                          <a14:foregroundMark x1="13021" y1="49836" x2="6875" y2="44918"/>
                          <a14:foregroundMark x1="4583" y1="43607" x2="4583" y2="43607"/>
                          <a14:foregroundMark x1="1563" y1="39016" x2="2188" y2="38361"/>
                          <a14:foregroundMark x1="8333" y1="38361" x2="9479" y2="38361"/>
                          <a14:foregroundMark x1="9896" y1="37705" x2="9896" y2="37705"/>
                          <a14:foregroundMark x1="13438" y1="43607" x2="13438" y2="43607"/>
                          <a14:foregroundMark x1="13854" y1="43607" x2="13854" y2="43607"/>
                          <a14:foregroundMark x1="14063" y1="40328" x2="14063" y2="40328"/>
                          <a14:foregroundMark x1="13229" y1="39672" x2="13229" y2="39672"/>
                          <a14:foregroundMark x1="9271" y1="37705" x2="9271" y2="37705"/>
                          <a14:foregroundMark x1="13229" y1="37705" x2="13229" y2="37705"/>
                          <a14:foregroundMark x1="13438" y1="36393" x2="13021" y2="32459"/>
                          <a14:foregroundMark x1="11354" y1="29836" x2="11354" y2="29836"/>
                          <a14:foregroundMark x1="10938" y1="32459" x2="10938" y2="34426"/>
                          <a14:foregroundMark x1="11563" y1="35082" x2="12188" y2="35082"/>
                          <a14:foregroundMark x1="9479" y1="65246" x2="9167" y2="68525"/>
                          <a14:foregroundMark x1="7500" y1="63279" x2="7500" y2="63279"/>
                          <a14:foregroundMark x1="7500" y1="63279" x2="7500" y2="63279"/>
                          <a14:foregroundMark x1="6667" y1="68525" x2="6667" y2="68525"/>
                          <a14:foregroundMark x1="5417" y1="65902" x2="5417" y2="65902"/>
                          <a14:foregroundMark x1="5208" y1="63934" x2="5208" y2="63934"/>
                          <a14:foregroundMark x1="5208" y1="63279" x2="5208" y2="63279"/>
                          <a14:foregroundMark x1="43229" y1="28852" x2="43229" y2="28852"/>
                          <a14:foregroundMark x1="43229" y1="28197" x2="43229" y2="28197"/>
                          <a14:foregroundMark x1="42396" y1="24262" x2="44063" y2="25574"/>
                          <a14:foregroundMark x1="44167" y1="24918" x2="44167" y2="24918"/>
                          <a14:foregroundMark x1="45417" y1="24262" x2="45417" y2="24262"/>
                          <a14:foregroundMark x1="44792" y1="24262" x2="45000" y2="28197"/>
                          <a14:foregroundMark x1="45208" y1="32459" x2="45208" y2="32459"/>
                          <a14:foregroundMark x1="45417" y1="37049" x2="45625" y2="39672"/>
                          <a14:foregroundMark x1="45625" y1="41639" x2="45625" y2="43607"/>
                          <a14:foregroundMark x1="45208" y1="47213" x2="45000" y2="51148"/>
                          <a14:foregroundMark x1="45000" y1="53770" x2="45000" y2="56393"/>
                          <a14:foregroundMark x1="45000" y1="60984" x2="45208" y2="63279"/>
                          <a14:foregroundMark x1="44375" y1="70492" x2="44375" y2="70492"/>
                          <a14:foregroundMark x1="43854" y1="74426" x2="43646" y2="78033"/>
                          <a14:foregroundMark x1="43646" y1="78689" x2="43646" y2="78689"/>
                          <a14:foregroundMark x1="43229" y1="79344" x2="43229" y2="79344"/>
                          <a14:foregroundMark x1="41771" y1="79344" x2="41771" y2="79344"/>
                          <a14:foregroundMark x1="40938" y1="80000" x2="40104" y2="80000"/>
                          <a14:foregroundMark x1="38750" y1="79344" x2="38750" y2="79344"/>
                          <a14:foregroundMark x1="37500" y1="77377" x2="37500" y2="77377"/>
                          <a14:foregroundMark x1="35417" y1="73770" x2="35417" y2="73770"/>
                          <a14:foregroundMark x1="31771" y1="71148" x2="31771" y2="71148"/>
                          <a14:foregroundMark x1="30729" y1="71148" x2="30729" y2="71148"/>
                          <a14:foregroundMark x1="30729" y1="76721" x2="30729" y2="76721"/>
                          <a14:foregroundMark x1="31354" y1="74426" x2="31354" y2="74426"/>
                          <a14:foregroundMark x1="34792" y1="81311" x2="36667" y2="85246"/>
                          <a14:foregroundMark x1="35625" y1="83279" x2="35625" y2="83279"/>
                          <a14:foregroundMark x1="33646" y1="69180" x2="32813" y2="67213"/>
                          <a14:foregroundMark x1="28542" y1="64590" x2="28542" y2="64590"/>
                          <a14:foregroundMark x1="28542" y1="63279" x2="28542" y2="63279"/>
                          <a14:foregroundMark x1="28125" y1="54426" x2="28125" y2="54426"/>
                          <a14:foregroundMark x1="28125" y1="52459" x2="28333" y2="49836"/>
                          <a14:foregroundMark x1="28542" y1="40984" x2="28958" y2="37049"/>
                          <a14:foregroundMark x1="29271" y1="34426" x2="29479" y2="32459"/>
                          <a14:foregroundMark x1="30104" y1="30492" x2="30104" y2="30492"/>
                          <a14:foregroundMark x1="30521" y1="26885" x2="30521" y2="26885"/>
                          <a14:foregroundMark x1="32396" y1="26230" x2="34583" y2="28197"/>
                          <a14:foregroundMark x1="63229" y1="48525" x2="63229" y2="48525"/>
                          <a14:foregroundMark x1="63854" y1="50492" x2="64063" y2="53115"/>
                          <a14:foregroundMark x1="64063" y1="58361" x2="64063" y2="60328"/>
                          <a14:foregroundMark x1="62396" y1="64590" x2="61146" y2="69180"/>
                          <a14:foregroundMark x1="57083" y1="70492" x2="57292" y2="73770"/>
                          <a14:foregroundMark x1="58542" y1="78033" x2="59896" y2="83279"/>
                          <a14:foregroundMark x1="60729" y1="83279" x2="63229" y2="80656"/>
                          <a14:foregroundMark x1="64063" y1="76721" x2="65000" y2="76721"/>
                          <a14:foregroundMark x1="68333" y1="76393" x2="70521" y2="78033"/>
                          <a14:foregroundMark x1="70938" y1="75738" x2="70938" y2="71148"/>
                          <a14:foregroundMark x1="70938" y1="64590" x2="71146" y2="60984"/>
                          <a14:foregroundMark x1="71146" y1="56393" x2="71146" y2="56393"/>
                          <a14:foregroundMark x1="68333" y1="55738" x2="68333" y2="55738"/>
                          <a14:foregroundMark x1="67292" y1="61311" x2="67292" y2="61311"/>
                          <a14:foregroundMark x1="67083" y1="63279" x2="67083" y2="63279"/>
                          <a14:foregroundMark x1="60938" y1="63934" x2="60938" y2="63934"/>
                          <a14:foregroundMark x1="60313" y1="61967" x2="61146" y2="61311"/>
                          <a14:foregroundMark x1="61563" y1="59672" x2="61563" y2="59672"/>
                          <a14:foregroundMark x1="62187" y1="56393" x2="62187" y2="56393"/>
                          <a14:foregroundMark x1="62604" y1="53115" x2="62604" y2="50492"/>
                          <a14:foregroundMark x1="62604" y1="48525" x2="62604" y2="48525"/>
                          <a14:foregroundMark x1="62813" y1="45246" x2="64063" y2="45246"/>
                          <a14:foregroundMark x1="64792" y1="45246" x2="65625" y2="47213"/>
                          <a14:foregroundMark x1="66458" y1="49836" x2="66667" y2="51803"/>
                          <a14:foregroundMark x1="66667" y1="51803" x2="67708" y2="52459"/>
                          <a14:foregroundMark x1="67917" y1="51148" x2="67917" y2="49180"/>
                          <a14:foregroundMark x1="67292" y1="42951" x2="67292" y2="42951"/>
                          <a14:foregroundMark x1="67083" y1="44262" x2="67083" y2="44262"/>
                          <a14:foregroundMark x1="68542" y1="47869" x2="68542" y2="47869"/>
                          <a14:foregroundMark x1="68542" y1="45902" x2="68542" y2="45902"/>
                          <a14:foregroundMark x1="68542" y1="46557" x2="68542" y2="46557"/>
                          <a14:foregroundMark x1="67917" y1="61311" x2="66667" y2="75082"/>
                          <a14:foregroundMark x1="67083" y1="63934" x2="67708" y2="63934"/>
                          <a14:foregroundMark x1="67917" y1="63934" x2="67917" y2="63934"/>
                          <a14:foregroundMark x1="69688" y1="50492" x2="69688" y2="50492"/>
                          <a14:foregroundMark x1="68958" y1="47213" x2="68958" y2="47213"/>
                          <a14:foregroundMark x1="68125" y1="42295" x2="68750" y2="42295"/>
                          <a14:foregroundMark x1="69688" y1="42295" x2="69688" y2="42295"/>
                          <a14:foregroundMark x1="69688" y1="42295" x2="69688" y2="42295"/>
                          <a14:foregroundMark x1="69688" y1="40984" x2="68125" y2="37705"/>
                          <a14:foregroundMark x1="65208" y1="33770" x2="65208" y2="33770"/>
                          <a14:foregroundMark x1="63438" y1="30492" x2="62813" y2="29836"/>
                          <a14:foregroundMark x1="61146" y1="28852" x2="60104" y2="27541"/>
                          <a14:foregroundMark x1="57708" y1="24918" x2="58542" y2="24918"/>
                          <a14:foregroundMark x1="63021" y1="26885" x2="64167" y2="27541"/>
                          <a14:foregroundMark x1="66042" y1="28852" x2="67917" y2="31803"/>
                          <a14:foregroundMark x1="14792" y1="39016" x2="14792" y2="39016"/>
                          <a14:foregroundMark x1="16458" y1="37049" x2="16458" y2="37049"/>
                          <a14:foregroundMark x1="17500" y1="33115" x2="17500" y2="33115"/>
                          <a14:foregroundMark x1="17917" y1="33770" x2="17917" y2="33770"/>
                          <a14:foregroundMark x1="17500" y1="34426" x2="17500" y2="34426"/>
                          <a14:foregroundMark x1="17292" y1="35082" x2="17292" y2="35082"/>
                        </a14:backgroundRemoval>
                      </a14:imgEffect>
                    </a14:imgLayer>
                  </a14:imgProps>
                </a:ext>
                <a:ext uri="{28A0092B-C50C-407E-A947-70E740481C1C}">
                  <a14:useLocalDpi xmlns:a14="http://schemas.microsoft.com/office/drawing/2010/main" val="0"/>
                </a:ext>
              </a:extLst>
            </a:blip>
            <a:srcRect l="-1702" t="15218" r="23334" b="5772"/>
            <a:stretch/>
          </p:blipFill>
          <p:spPr bwMode="auto">
            <a:xfrm>
              <a:off x="811760" y="1744823"/>
              <a:ext cx="7548470" cy="24178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68966" y="1427586"/>
              <a:ext cx="1548052" cy="523220"/>
            </a:xfrm>
            <a:prstGeom prst="rect">
              <a:avLst/>
            </a:prstGeom>
            <a:noFill/>
          </p:spPr>
          <p:txBody>
            <a:bodyPr wrap="none" rtlCol="0">
              <a:spAutoFit/>
            </a:bodyPr>
            <a:lstStyle/>
            <a:p>
              <a:r>
                <a:rPr lang="en-US" sz="2800" dirty="0" smtClean="0">
                  <a:solidFill>
                    <a:schemeClr val="accent6">
                      <a:lumMod val="75000"/>
                    </a:schemeClr>
                  </a:solidFill>
                  <a:latin typeface="Museo 900" pitchFamily="50" charset="0"/>
                </a:rPr>
                <a:t>HTML 5</a:t>
              </a:r>
              <a:endParaRPr lang="en-US" sz="2800" dirty="0">
                <a:solidFill>
                  <a:schemeClr val="accent6">
                    <a:lumMod val="75000"/>
                  </a:schemeClr>
                </a:solidFill>
                <a:latin typeface="Museo 900" pitchFamily="50" charset="0"/>
              </a:endParaRPr>
            </a:p>
          </p:txBody>
        </p:sp>
        <p:sp>
          <p:nvSpPr>
            <p:cNvPr id="9" name="TextBox 8"/>
            <p:cNvSpPr txBox="1"/>
            <p:nvPr/>
          </p:nvSpPr>
          <p:spPr>
            <a:xfrm>
              <a:off x="4036259" y="1427586"/>
              <a:ext cx="1152880" cy="523220"/>
            </a:xfrm>
            <a:prstGeom prst="rect">
              <a:avLst/>
            </a:prstGeom>
            <a:noFill/>
          </p:spPr>
          <p:txBody>
            <a:bodyPr wrap="none" rtlCol="0">
              <a:spAutoFit/>
            </a:bodyPr>
            <a:lstStyle/>
            <a:p>
              <a:r>
                <a:rPr lang="en-US" sz="2800" dirty="0" smtClean="0">
                  <a:solidFill>
                    <a:srgbClr val="66CCFF"/>
                  </a:solidFill>
                  <a:latin typeface="Museo 900" pitchFamily="50" charset="0"/>
                </a:rPr>
                <a:t>CSS 3</a:t>
              </a:r>
              <a:endParaRPr lang="en-US" sz="2800" dirty="0">
                <a:solidFill>
                  <a:srgbClr val="66CCFF"/>
                </a:solidFill>
                <a:latin typeface="Museo 900" pitchFamily="50" charset="0"/>
              </a:endParaRPr>
            </a:p>
          </p:txBody>
        </p:sp>
        <p:sp>
          <p:nvSpPr>
            <p:cNvPr id="11" name="TextBox 10"/>
            <p:cNvSpPr txBox="1"/>
            <p:nvPr/>
          </p:nvSpPr>
          <p:spPr>
            <a:xfrm>
              <a:off x="6142658" y="1408925"/>
              <a:ext cx="2066912" cy="523220"/>
            </a:xfrm>
            <a:prstGeom prst="rect">
              <a:avLst/>
            </a:prstGeom>
            <a:noFill/>
          </p:spPr>
          <p:txBody>
            <a:bodyPr wrap="none" rtlCol="0">
              <a:spAutoFit/>
            </a:bodyPr>
            <a:lstStyle/>
            <a:p>
              <a:r>
                <a:rPr lang="en-US" sz="2800" dirty="0" smtClean="0">
                  <a:solidFill>
                    <a:schemeClr val="accent4">
                      <a:lumMod val="20000"/>
                      <a:lumOff val="80000"/>
                    </a:schemeClr>
                  </a:solidFill>
                  <a:latin typeface="Museo 900" pitchFamily="50" charset="0"/>
                </a:rPr>
                <a:t>JavaScript</a:t>
              </a:r>
              <a:endParaRPr lang="en-US" sz="2800" dirty="0">
                <a:solidFill>
                  <a:schemeClr val="accent4">
                    <a:lumMod val="20000"/>
                    <a:lumOff val="80000"/>
                  </a:schemeClr>
                </a:solidFill>
                <a:latin typeface="Museo 900" pitchFamily="50" charset="0"/>
              </a:endParaRPr>
            </a:p>
          </p:txBody>
        </p:sp>
      </p:gr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2023" y="4237337"/>
            <a:ext cx="2424719" cy="242471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5115364" y="4354584"/>
            <a:ext cx="2098072" cy="2190223"/>
            <a:chOff x="5115364" y="4354584"/>
            <a:chExt cx="2098072" cy="2190223"/>
          </a:xfrm>
        </p:grpSpPr>
        <p:pic>
          <p:nvPicPr>
            <p:cNvPr id="2057" name="Picture 9" descr="C:\Users\Sam\Desktop\jiaks.pn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783" b="100000" l="0" r="49939">
                          <a14:foregroundMark x1="30891" y1="43696" x2="30891" y2="43696"/>
                          <a14:foregroundMark x1="34188" y1="41957" x2="34188" y2="41957"/>
                          <a14:foregroundMark x1="29182" y1="35000" x2="29182" y2="35000"/>
                          <a14:foregroundMark x1="21245" y1="31739" x2="21245" y2="31739"/>
                          <a14:foregroundMark x1="15263" y1="35000" x2="15263" y2="35000"/>
                          <a14:foregroundMark x1="14652" y1="41522" x2="14408" y2="44565"/>
                          <a14:foregroundMark x1="13675" y1="53478" x2="13675" y2="53478"/>
                          <a14:foregroundMark x1="12454" y1="56304" x2="12454" y2="56304"/>
                          <a14:foregroundMark x1="12698" y1="60652" x2="14164" y2="62826"/>
                          <a14:foregroundMark x1="14896" y1="66304" x2="15507" y2="67391"/>
                          <a14:foregroundMark x1="16728" y1="72174" x2="16728" y2="72174"/>
                          <a14:foregroundMark x1="19658" y1="73913" x2="19658" y2="73913"/>
                          <a14:foregroundMark x1="22222" y1="73913" x2="25397" y2="74348"/>
                          <a14:foregroundMark x1="26740" y1="74348" x2="28938" y2="74348"/>
                          <a14:foregroundMark x1="33211" y1="74783" x2="33944" y2="74783"/>
                          <a14:foregroundMark x1="32967" y1="67826" x2="32967" y2="67826"/>
                          <a14:foregroundMark x1="32479" y1="69565" x2="32479" y2="69565"/>
                          <a14:foregroundMark x1="27228" y1="70000" x2="27228" y2="70000"/>
                          <a14:foregroundMark x1="26740" y1="70000" x2="26129" y2="70000"/>
                          <a14:foregroundMark x1="21490" y1="68696" x2="21490" y2="68696"/>
                          <a14:foregroundMark x1="21245" y1="68261" x2="21245" y2="68261"/>
                          <a14:foregroundMark x1="18926" y1="66304" x2="18926" y2="66304"/>
                          <a14:foregroundMark x1="15263" y1="55652" x2="15263" y2="55652"/>
                          <a14:foregroundMark x1="16728" y1="48696" x2="16728" y2="48696"/>
                          <a14:foregroundMark x1="17949" y1="45435" x2="17949" y2="45435"/>
                          <a14:foregroundMark x1="20635" y1="39348" x2="20635" y2="39348"/>
                          <a14:foregroundMark x1="21734" y1="38913" x2="21734" y2="38913"/>
                          <a14:foregroundMark x1="27228" y1="36304" x2="27228" y2="36304"/>
                          <a14:foregroundMark x1="24420" y1="30870" x2="24420" y2="30870"/>
                          <a14:foregroundMark x1="19658" y1="38043" x2="19658" y2="38043"/>
                          <a14:foregroundMark x1="30159" y1="38478" x2="30159" y2="38478"/>
                          <a14:foregroundMark x1="31136" y1="38043" x2="31136" y2="38043"/>
                          <a14:foregroundMark x1="31136" y1="36739" x2="31136" y2="36739"/>
                        </a14:backgroundRemoval>
                      </a14:imgEffect>
                    </a14:imgLayer>
                  </a14:imgProps>
                </a:ext>
                <a:ext uri="{28A0092B-C50C-407E-A947-70E740481C1C}">
                  <a14:useLocalDpi xmlns:a14="http://schemas.microsoft.com/office/drawing/2010/main" val="0"/>
                </a:ext>
              </a:extLst>
            </a:blip>
            <a:srcRect t="5082" r="50000"/>
            <a:stretch/>
          </p:blipFill>
          <p:spPr bwMode="auto">
            <a:xfrm>
              <a:off x="5115364" y="4354584"/>
              <a:ext cx="2054588" cy="21902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60293" y="5155979"/>
              <a:ext cx="653143" cy="769441"/>
            </a:xfrm>
            <a:prstGeom prst="rect">
              <a:avLst/>
            </a:prstGeom>
            <a:noFill/>
          </p:spPr>
          <p:txBody>
            <a:bodyPr wrap="square" rtlCol="0">
              <a:spAutoFit/>
            </a:bodyPr>
            <a:lstStyle/>
            <a:p>
              <a:r>
                <a:rPr lang="en-US" sz="4400" dirty="0" smtClean="0">
                  <a:solidFill>
                    <a:schemeClr val="bg1"/>
                  </a:solidFill>
                  <a:latin typeface="Museo 900" pitchFamily="50" charset="0"/>
                  <a:ea typeface="Arial Unicode MS" pitchFamily="34" charset="-128"/>
                  <a:cs typeface="Arial Unicode MS" pitchFamily="34" charset="-128"/>
                </a:rPr>
                <a:t>#</a:t>
              </a:r>
              <a:endParaRPr lang="en-US" sz="4800" dirty="0">
                <a:solidFill>
                  <a:schemeClr val="bg1"/>
                </a:solidFill>
                <a:latin typeface="Museo 900" pitchFamily="50" charset="0"/>
                <a:ea typeface="Arial Unicode MS" pitchFamily="34" charset="-128"/>
                <a:cs typeface="Arial Unicode MS" pitchFamily="34" charset="-128"/>
              </a:endParaRPr>
            </a:p>
          </p:txBody>
        </p:sp>
      </p:grpSp>
      <p:pic>
        <p:nvPicPr>
          <p:cNvPr id="14" name="Picture 13" descr="Eye 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9571" y="6000449"/>
            <a:ext cx="898144" cy="898144"/>
          </a:xfrm>
          <a:prstGeom prst="rect">
            <a:avLst/>
          </a:prstGeom>
        </p:spPr>
      </p:pic>
    </p:spTree>
    <p:extLst>
      <p:ext uri="{BB962C8B-B14F-4D97-AF65-F5344CB8AC3E}">
        <p14:creationId xmlns:p14="http://schemas.microsoft.com/office/powerpoint/2010/main" val="28479251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Applications</a:t>
            </a:r>
            <a:endParaRPr lang="en-US" dirty="0"/>
          </a:p>
        </p:txBody>
      </p:sp>
      <p:pic>
        <p:nvPicPr>
          <p:cNvPr id="3" name="I-Focus Prelims.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574" y="1744208"/>
            <a:ext cx="8505370" cy="47842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09589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39" y="2893216"/>
            <a:ext cx="2339987" cy="23399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339" y="3162466"/>
            <a:ext cx="2094695" cy="2094695"/>
          </a:xfrm>
          <a:prstGeom prst="rect">
            <a:avLst/>
          </a:prstGeom>
        </p:spPr>
      </p:pic>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3338827" y="2965090"/>
            <a:ext cx="2339987" cy="2339987"/>
          </a:xfrm>
          <a:prstGeom prst="rect">
            <a:avLst/>
          </a:prstGeom>
        </p:spPr>
      </p:pic>
    </p:spTree>
    <p:extLst>
      <p:ext uri="{BB962C8B-B14F-4D97-AF65-F5344CB8AC3E}">
        <p14:creationId xmlns:p14="http://schemas.microsoft.com/office/powerpoint/2010/main" val="2701875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9" y="1262491"/>
            <a:ext cx="1884803" cy="1884803"/>
          </a:xfrm>
          <a:prstGeom prst="rect">
            <a:avLst/>
          </a:prstGeom>
        </p:spPr>
      </p:pic>
      <p:pic>
        <p:nvPicPr>
          <p:cNvPr id="7" name="Picture 6"/>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11467" y="5075451"/>
            <a:ext cx="1695331" cy="1698616"/>
          </a:xfrm>
          <a:prstGeom prst="rect">
            <a:avLst/>
          </a:prstGeom>
        </p:spPr>
      </p:pic>
      <p:sp>
        <p:nvSpPr>
          <p:cNvPr id="9" name="Content Placeholder 2"/>
          <p:cNvSpPr txBox="1">
            <a:spLocks/>
          </p:cNvSpPr>
          <p:nvPr/>
        </p:nvSpPr>
        <p:spPr>
          <a:xfrm>
            <a:off x="3196503" y="1843572"/>
            <a:ext cx="5197232" cy="4181235"/>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rgbClr val="EEECE1"/>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b="0" i="0" kern="1200">
                <a:solidFill>
                  <a:srgbClr val="EEECE1"/>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b="0" i="0" kern="1200">
                <a:solidFill>
                  <a:srgbClr val="EEECE1"/>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smtClean="0"/>
              <a:t>Cursor Movement</a:t>
            </a:r>
          </a:p>
          <a:p>
            <a:pPr lvl="1"/>
            <a:r>
              <a:rPr lang="en-US" dirty="0" smtClean="0"/>
              <a:t>Eye-tracking</a:t>
            </a:r>
          </a:p>
          <a:p>
            <a:r>
              <a:rPr lang="en-US" sz="3600" dirty="0" smtClean="0"/>
              <a:t>Clicks</a:t>
            </a:r>
          </a:p>
          <a:p>
            <a:pPr lvl="1"/>
            <a:r>
              <a:rPr lang="en-US" dirty="0" smtClean="0"/>
              <a:t>Kinesthetic</a:t>
            </a:r>
          </a:p>
          <a:p>
            <a:pPr lvl="1"/>
            <a:r>
              <a:rPr lang="en-US" dirty="0" smtClean="0"/>
              <a:t>Head gestures</a:t>
            </a:r>
          </a:p>
          <a:p>
            <a:pPr marL="0" indent="0">
              <a:buNone/>
            </a:pPr>
            <a:endParaRPr lang="en-US" dirty="0" smtClean="0"/>
          </a:p>
          <a:p>
            <a:pPr marL="457200" lvl="1" indent="0">
              <a:buNone/>
            </a:pPr>
            <a:endParaRPr lang="en-US" dirty="0" smtClean="0"/>
          </a:p>
        </p:txBody>
      </p:sp>
      <p:pic>
        <p:nvPicPr>
          <p:cNvPr id="10" name="Picture 9" descr="mac-osx-arrow-curs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361" y="3221054"/>
            <a:ext cx="642813" cy="918305"/>
          </a:xfrm>
          <a:prstGeom prst="rect">
            <a:avLst/>
          </a:prstGeom>
        </p:spPr>
      </p:pic>
      <p:pic>
        <p:nvPicPr>
          <p:cNvPr id="15" name="Picture 14"/>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511467" y="3180718"/>
            <a:ext cx="1747372" cy="1677477"/>
          </a:xfrm>
          <a:prstGeom prst="rect">
            <a:avLst/>
          </a:prstGeom>
        </p:spPr>
      </p:pic>
      <p:pic>
        <p:nvPicPr>
          <p:cNvPr id="8" name="Picture 7" descr="Eye 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5142" y="5982306"/>
            <a:ext cx="898144" cy="898144"/>
          </a:xfrm>
          <a:prstGeom prst="rect">
            <a:avLst/>
          </a:prstGeom>
        </p:spPr>
      </p:pic>
    </p:spTree>
    <p:extLst>
      <p:ext uri="{BB962C8B-B14F-4D97-AF65-F5344CB8AC3E}">
        <p14:creationId xmlns:p14="http://schemas.microsoft.com/office/powerpoint/2010/main" val="33869639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4" name="Picture 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40274" y="1262491"/>
            <a:ext cx="1884803" cy="1884803"/>
          </a:xfrm>
          <a:prstGeom prst="rect">
            <a:avLst/>
          </a:prstGeom>
        </p:spPr>
      </p:pic>
      <p:pic>
        <p:nvPicPr>
          <p:cNvPr id="7" name="Picture 6"/>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11467" y="5075451"/>
            <a:ext cx="1695331" cy="1698616"/>
          </a:xfrm>
          <a:prstGeom prst="rect">
            <a:avLst/>
          </a:prstGeom>
        </p:spPr>
      </p:pic>
      <p:sp>
        <p:nvSpPr>
          <p:cNvPr id="9" name="Content Placeholder 2"/>
          <p:cNvSpPr txBox="1">
            <a:spLocks/>
          </p:cNvSpPr>
          <p:nvPr/>
        </p:nvSpPr>
        <p:spPr>
          <a:xfrm>
            <a:off x="3196503" y="1843572"/>
            <a:ext cx="5197232" cy="4181235"/>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rgbClr val="EEECE1"/>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b="0" i="0" kern="1200">
                <a:solidFill>
                  <a:srgbClr val="EEECE1"/>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b="0" i="0" kern="1200">
                <a:solidFill>
                  <a:srgbClr val="EEECE1"/>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sz="3600" dirty="0" smtClean="0"/>
              <a:t>Head Swipes</a:t>
            </a:r>
          </a:p>
          <a:p>
            <a:pPr lvl="1"/>
            <a:r>
              <a:rPr lang="en-SG" sz="3200" dirty="0" smtClean="0"/>
              <a:t>Navigaton</a:t>
            </a:r>
          </a:p>
          <a:p>
            <a:r>
              <a:rPr lang="en-SG" sz="3600" dirty="0" smtClean="0"/>
              <a:t>Eye gestures</a:t>
            </a:r>
            <a:endParaRPr lang="en-SG" sz="3600" dirty="0"/>
          </a:p>
          <a:p>
            <a:pPr lvl="1"/>
            <a:r>
              <a:rPr lang="en-SG" dirty="0" smtClean="0"/>
              <a:t>Activate content</a:t>
            </a:r>
          </a:p>
          <a:p>
            <a:pPr lvl="1"/>
            <a:r>
              <a:rPr lang="en-SG" dirty="0" smtClean="0"/>
              <a:t>Pan</a:t>
            </a:r>
          </a:p>
          <a:p>
            <a:pPr lvl="1"/>
            <a:r>
              <a:rPr lang="en-SG" dirty="0" smtClean="0"/>
              <a:t>Automatic Scrolling</a:t>
            </a:r>
            <a:endParaRPr lang="en-US" dirty="0" smtClean="0"/>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583350" y="3180718"/>
            <a:ext cx="1747372" cy="1677477"/>
          </a:xfrm>
          <a:prstGeom prst="rect">
            <a:avLst/>
          </a:prstGeom>
        </p:spPr>
      </p:pic>
    </p:spTree>
    <p:extLst>
      <p:ext uri="{BB962C8B-B14F-4D97-AF65-F5344CB8AC3E}">
        <p14:creationId xmlns:p14="http://schemas.microsoft.com/office/powerpoint/2010/main" val="40237468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0523" b="5869"/>
          <a:stretch/>
        </p:blipFill>
        <p:spPr bwMode="auto">
          <a:xfrm>
            <a:off x="2729040" y="2624805"/>
            <a:ext cx="6137114" cy="288489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alphaModFix amt="48000"/>
            <a:extLst>
              <a:ext uri="{28A0092B-C50C-407E-A947-70E740481C1C}">
                <a14:useLocalDpi xmlns:a14="http://schemas.microsoft.com/office/drawing/2010/main" val="0"/>
              </a:ext>
            </a:extLst>
          </a:blip>
          <a:stretch>
            <a:fillRect/>
          </a:stretch>
        </p:blipFill>
        <p:spPr>
          <a:xfrm>
            <a:off x="440274" y="1262491"/>
            <a:ext cx="1884803" cy="188480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72" y="5027535"/>
            <a:ext cx="1695331" cy="1698616"/>
          </a:xfrm>
          <a:prstGeom prst="rect">
            <a:avLst/>
          </a:prstGeom>
        </p:spPr>
      </p:pic>
      <p:pic>
        <p:nvPicPr>
          <p:cNvPr id="10" name="Picture 9"/>
          <p:cNvPicPr>
            <a:picLocks noChangeAspect="1"/>
          </p:cNvPicPr>
          <p:nvPr/>
        </p:nvPicPr>
        <p:blipFill rotWithShape="1">
          <a:blip r:embed="rId6">
            <a:alphaModFix amt="48000"/>
            <a:extLst>
              <a:ext uri="{BEBA8EAE-BF5A-486C-A8C5-ECC9F3942E4B}">
                <a14:imgProps xmlns:a14="http://schemas.microsoft.com/office/drawing/2010/main">
                  <a14:imgLayer r:embed="rId7">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511467" y="3180718"/>
            <a:ext cx="1747372" cy="1677477"/>
          </a:xfrm>
          <a:prstGeom prst="rect">
            <a:avLst/>
          </a:prstGeom>
        </p:spPr>
      </p:pic>
    </p:spTree>
    <p:extLst>
      <p:ext uri="{BB962C8B-B14F-4D97-AF65-F5344CB8AC3E}">
        <p14:creationId xmlns:p14="http://schemas.microsoft.com/office/powerpoint/2010/main" val="1336214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501" y="2552826"/>
            <a:ext cx="3683973" cy="24437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474" y="1536172"/>
            <a:ext cx="3871988" cy="25684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799" y="3960944"/>
            <a:ext cx="3861595" cy="2524523"/>
          </a:xfrm>
          <a:prstGeom prst="rect">
            <a:avLst/>
          </a:prstGeom>
        </p:spPr>
      </p:pic>
      <p:sp>
        <p:nvSpPr>
          <p:cNvPr id="8" name="Rectangle 7"/>
          <p:cNvSpPr/>
          <p:nvPr/>
        </p:nvSpPr>
        <p:spPr>
          <a:xfrm rot="20208223">
            <a:off x="141345" y="2911457"/>
            <a:ext cx="8987281" cy="2034747"/>
          </a:xfrm>
          <a:prstGeom prst="rect">
            <a:avLst/>
          </a:prstGeom>
          <a:solidFill>
            <a:schemeClr val="bg1"/>
          </a:solidFill>
          <a:ln>
            <a:solidFill>
              <a:srgbClr val="C00000"/>
            </a:solidFill>
          </a:ln>
          <a:effectLst>
            <a:glow rad="228600">
              <a:schemeClr val="accent2">
                <a:satMod val="175000"/>
                <a:alpha val="40000"/>
              </a:schemeClr>
            </a:glow>
            <a:outerShdw blurRad="40000" dist="23000" dir="5400000" rotWithShape="0">
              <a:srgbClr val="000000">
                <a:alpha val="35000"/>
              </a:srgbClr>
            </a:outerShdw>
            <a:softEdge rad="3429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solidFill>
                  <a:schemeClr val="accent2"/>
                </a:solidFill>
                <a:latin typeface="Museo 500 Regular"/>
                <a:cs typeface="Museo 500 Regular"/>
              </a:rPr>
              <a:t>One-size fits all? Not quite.</a:t>
            </a:r>
            <a:endParaRPr lang="en-SG" sz="4800" dirty="0">
              <a:solidFill>
                <a:schemeClr val="accent2"/>
              </a:solidFill>
              <a:latin typeface="Museo 500 Regular"/>
              <a:cs typeface="Museo 500 Regular"/>
            </a:endParaRPr>
          </a:p>
        </p:txBody>
      </p:sp>
    </p:spTree>
    <p:extLst>
      <p:ext uri="{BB962C8B-B14F-4D97-AF65-F5344CB8AC3E}">
        <p14:creationId xmlns:p14="http://schemas.microsoft.com/office/powerpoint/2010/main" val="3164561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250"/>
                                        <p:tgtEl>
                                          <p:spTgt spid="4"/>
                                        </p:tgtEl>
                                      </p:cBhvr>
                                    </p:animEffect>
                                    <p:set>
                                      <p:cBhvr>
                                        <p:cTn id="25" dur="1" fill="hold">
                                          <p:stCondLst>
                                            <p:cond delay="24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5"/>
                                        </p:tgtEl>
                                      </p:cBhvr>
                                    </p:animEffect>
                                    <p:set>
                                      <p:cBhvr>
                                        <p:cTn id="28" dur="1" fill="hold">
                                          <p:stCondLst>
                                            <p:cond delay="249"/>
                                          </p:stCondLst>
                                        </p:cTn>
                                        <p:tgtEl>
                                          <p:spTgt spid="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7"/>
                                        </p:tgtEl>
                                      </p:cBhvr>
                                    </p:animEffect>
                                    <p:set>
                                      <p:cBhvr>
                                        <p:cTn id="31" dur="1" fill="hold">
                                          <p:stCondLst>
                                            <p:cond delay="24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50"/>
                                        <p:tgtEl>
                                          <p:spTgt spid="8"/>
                                        </p:tgtEl>
                                      </p:cBhvr>
                                    </p:animEffect>
                                    <p:set>
                                      <p:cBhvr>
                                        <p:cTn id="34"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3" y="1417638"/>
            <a:ext cx="4769216" cy="3397250"/>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223" y="3374862"/>
            <a:ext cx="5812367" cy="3266951"/>
          </a:xfrm>
          <a:prstGeom prst="rect">
            <a:avLst/>
          </a:prstGeom>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606" y="1609074"/>
            <a:ext cx="3617193" cy="2399405"/>
          </a:xfrm>
          <a:prstGeom prst="rect">
            <a:avLst/>
          </a:prstGeom>
          <a:ln>
            <a:noFill/>
          </a:ln>
          <a:effectLst>
            <a:softEdge rad="112500"/>
          </a:effectLst>
        </p:spPr>
      </p:pic>
      <p:sp>
        <p:nvSpPr>
          <p:cNvPr id="10" name="TextBox 9"/>
          <p:cNvSpPr txBox="1"/>
          <p:nvPr/>
        </p:nvSpPr>
        <p:spPr>
          <a:xfrm rot="20385703">
            <a:off x="722405" y="3592979"/>
            <a:ext cx="7860293" cy="830997"/>
          </a:xfrm>
          <a:prstGeom prst="rect">
            <a:avLst/>
          </a:prstGeom>
          <a:solidFill>
            <a:srgbClr val="002060"/>
          </a:solidFill>
        </p:spPr>
        <p:txBody>
          <a:bodyPr wrap="none" rtlCol="0">
            <a:spAutoFit/>
          </a:bodyPr>
          <a:lstStyle/>
          <a:p>
            <a:r>
              <a:rPr lang="en-US" sz="4800" dirty="0" smtClean="0">
                <a:solidFill>
                  <a:srgbClr val="FFCC00"/>
                </a:solidFill>
                <a:latin typeface="Museo 300" pitchFamily="50" charset="0"/>
              </a:rPr>
              <a:t>Efficient. Effective. Intuitive.</a:t>
            </a:r>
            <a:endParaRPr lang="en-SG" sz="4800" dirty="0">
              <a:solidFill>
                <a:srgbClr val="FFCC00"/>
              </a:solidFill>
              <a:latin typeface="Museo 300" pitchFamily="50" charset="0"/>
            </a:endParaRPr>
          </a:p>
        </p:txBody>
      </p:sp>
    </p:spTree>
    <p:extLst>
      <p:ext uri="{BB962C8B-B14F-4D97-AF65-F5344CB8AC3E}">
        <p14:creationId xmlns:p14="http://schemas.microsoft.com/office/powerpoint/2010/main" val="3923159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pic>
        <p:nvPicPr>
          <p:cNvPr id="5" name="Content Placeholder 4" descr="Screen Shot 2014-03-26 at 8.39.30 PM.png"/>
          <p:cNvPicPr>
            <a:picLocks noGrp="1" noChangeAspect="1"/>
          </p:cNvPicPr>
          <p:nvPr>
            <p:ph idx="1"/>
          </p:nvPr>
        </p:nvPicPr>
        <p:blipFill>
          <a:blip r:embed="rId3">
            <a:extLst>
              <a:ext uri="{28A0092B-C50C-407E-A947-70E740481C1C}">
                <a14:useLocalDpi xmlns:a14="http://schemas.microsoft.com/office/drawing/2010/main" val="0"/>
              </a:ext>
            </a:extLst>
          </a:blip>
          <a:srcRect l="3612" r="3612"/>
          <a:stretch>
            <a:fillRect/>
          </a:stretch>
        </p:blipFill>
        <p:spPr/>
      </p:pic>
      <p:sp>
        <p:nvSpPr>
          <p:cNvPr id="6" name="TextBox 5"/>
          <p:cNvSpPr txBox="1"/>
          <p:nvPr/>
        </p:nvSpPr>
        <p:spPr>
          <a:xfrm>
            <a:off x="1910462" y="4532689"/>
            <a:ext cx="3005951" cy="584776"/>
          </a:xfrm>
          <a:prstGeom prst="rect">
            <a:avLst/>
          </a:prstGeom>
          <a:noFill/>
        </p:spPr>
        <p:txBody>
          <a:bodyPr wrap="none" rtlCol="0">
            <a:spAutoFit/>
          </a:bodyPr>
          <a:lstStyle/>
          <a:p>
            <a:r>
              <a:rPr lang="en-US" sz="3200" dirty="0" smtClean="0">
                <a:latin typeface="Museo 500 Regular"/>
                <a:cs typeface="Museo 500 Regular"/>
              </a:rPr>
              <a:t>20 March 2014</a:t>
            </a:r>
            <a:endParaRPr lang="en-US" sz="3200" dirty="0">
              <a:latin typeface="Museo 500 Regular"/>
              <a:cs typeface="Museo 500 Regular"/>
            </a:endParaRPr>
          </a:p>
        </p:txBody>
      </p:sp>
    </p:spTree>
    <p:extLst>
      <p:ext uri="{BB962C8B-B14F-4D97-AF65-F5344CB8AC3E}">
        <p14:creationId xmlns:p14="http://schemas.microsoft.com/office/powerpoint/2010/main" val="38811681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sp>
        <p:nvSpPr>
          <p:cNvPr id="2" name="Content Placeholder 1"/>
          <p:cNvSpPr>
            <a:spLocks noGrp="1"/>
          </p:cNvSpPr>
          <p:nvPr>
            <p:ph idx="1"/>
          </p:nvPr>
        </p:nvSpPr>
        <p:spPr/>
        <p:txBody>
          <a:bodyPr>
            <a:normAutofit/>
          </a:bodyPr>
          <a:lstStyle/>
          <a:p>
            <a:r>
              <a:rPr lang="en-US" dirty="0" smtClean="0"/>
              <a:t>It </a:t>
            </a:r>
            <a:r>
              <a:rPr lang="en-US" dirty="0"/>
              <a:t>only took a</a:t>
            </a:r>
            <a:r>
              <a:rPr lang="en-US" b="1" dirty="0"/>
              <a:t> </a:t>
            </a:r>
            <a:r>
              <a:rPr lang="en-US" dirty="0">
                <a:solidFill>
                  <a:schemeClr val="accent6"/>
                </a:solidFill>
              </a:rPr>
              <a:t>few seconds to get used </a:t>
            </a:r>
            <a:r>
              <a:rPr lang="en-US" dirty="0"/>
              <a:t>to, and using the analog stick to </a:t>
            </a:r>
            <a:r>
              <a:rPr lang="en-US" b="1" dirty="0">
                <a:solidFill>
                  <a:srgbClr val="F79646"/>
                </a:solidFill>
              </a:rPr>
              <a:t>compliment</a:t>
            </a:r>
            <a:r>
              <a:rPr lang="en-US" dirty="0">
                <a:solidFill>
                  <a:srgbClr val="F79646"/>
                </a:solidFill>
              </a:rPr>
              <a:t> </a:t>
            </a:r>
            <a:r>
              <a:rPr lang="en-US" dirty="0"/>
              <a:t>eye camera control became </a:t>
            </a:r>
            <a:r>
              <a:rPr lang="en-US" b="1" dirty="0">
                <a:solidFill>
                  <a:srgbClr val="F79646"/>
                </a:solidFill>
              </a:rPr>
              <a:t>natural</a:t>
            </a:r>
            <a:r>
              <a:rPr lang="en-US" dirty="0">
                <a:solidFill>
                  <a:srgbClr val="F79646"/>
                </a:solidFill>
              </a:rPr>
              <a:t> </a:t>
            </a:r>
            <a:r>
              <a:rPr lang="en-US" dirty="0"/>
              <a:t>quickly</a:t>
            </a:r>
            <a:r>
              <a:rPr lang="en-US" dirty="0" smtClean="0"/>
              <a:t>.</a:t>
            </a:r>
          </a:p>
          <a:p>
            <a:r>
              <a:rPr lang="en-US" dirty="0"/>
              <a:t>I imagined that aiming and controlling the camera with my eyes would be tiring, but it felt </a:t>
            </a:r>
            <a:r>
              <a:rPr lang="en-US" b="1" dirty="0">
                <a:solidFill>
                  <a:srgbClr val="F79646"/>
                </a:solidFill>
              </a:rPr>
              <a:t>completely natural</a:t>
            </a:r>
            <a:r>
              <a:rPr lang="en-US" dirty="0"/>
              <a:t>. Just </a:t>
            </a:r>
            <a:r>
              <a:rPr lang="en-US" b="1" dirty="0">
                <a:solidFill>
                  <a:srgbClr val="F79646"/>
                </a:solidFill>
              </a:rPr>
              <a:t>look and </a:t>
            </a:r>
            <a:r>
              <a:rPr lang="en-US" b="1" dirty="0" smtClean="0">
                <a:solidFill>
                  <a:srgbClr val="F79646"/>
                </a:solidFill>
              </a:rPr>
              <a:t>shoot.</a:t>
            </a:r>
          </a:p>
        </p:txBody>
      </p:sp>
      <p:sp>
        <p:nvSpPr>
          <p:cNvPr id="6" name="Rectangle 5"/>
          <p:cNvSpPr/>
          <p:nvPr/>
        </p:nvSpPr>
        <p:spPr>
          <a:xfrm>
            <a:off x="92364" y="6046915"/>
            <a:ext cx="8959273" cy="646331"/>
          </a:xfrm>
          <a:prstGeom prst="rect">
            <a:avLst/>
          </a:prstGeom>
          <a:solidFill>
            <a:schemeClr val="tx1">
              <a:lumMod val="75000"/>
              <a:lumOff val="25000"/>
              <a:alpha val="49000"/>
            </a:schemeClr>
          </a:solidFill>
        </p:spPr>
        <p:txBody>
          <a:bodyPr wrap="square">
            <a:spAutoFit/>
          </a:bodyPr>
          <a:lstStyle/>
          <a:p>
            <a:pPr algn="ctr"/>
            <a:r>
              <a:rPr lang="en-US" b="1" dirty="0">
                <a:solidFill>
                  <a:schemeClr val="bg2"/>
                </a:solidFill>
                <a:latin typeface="Museo 300 Regular"/>
                <a:cs typeface="Museo 300 Regular"/>
              </a:rPr>
              <a:t>http://</a:t>
            </a:r>
            <a:r>
              <a:rPr lang="en-US" b="1" dirty="0" err="1">
                <a:solidFill>
                  <a:schemeClr val="bg2"/>
                </a:solidFill>
                <a:latin typeface="Museo 300 Regular"/>
                <a:cs typeface="Museo 300 Regular"/>
              </a:rPr>
              <a:t>www.destructoid.com</a:t>
            </a:r>
            <a:r>
              <a:rPr lang="en-US" b="1" dirty="0">
                <a:solidFill>
                  <a:schemeClr val="bg2"/>
                </a:solidFill>
                <a:latin typeface="Museo 300 Regular"/>
                <a:cs typeface="Museo 300 Regular"/>
              </a:rPr>
              <a:t>/sony-s-eye-tracking-technology-will-be-a-game-changer-272225.phtml</a:t>
            </a:r>
          </a:p>
        </p:txBody>
      </p:sp>
    </p:spTree>
    <p:extLst>
      <p:ext uri="{BB962C8B-B14F-4D97-AF65-F5344CB8AC3E}">
        <p14:creationId xmlns:p14="http://schemas.microsoft.com/office/powerpoint/2010/main" val="23343093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Introduction</a:t>
            </a:r>
            <a:endParaRPr lang="en-US" sz="4800" dirty="0"/>
          </a:p>
        </p:txBody>
      </p:sp>
    </p:spTree>
    <p:extLst>
      <p:ext uri="{BB962C8B-B14F-4D97-AF65-F5344CB8AC3E}">
        <p14:creationId xmlns:p14="http://schemas.microsoft.com/office/powerpoint/2010/main" val="4139480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1316015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graphicFrame>
        <p:nvGraphicFramePr>
          <p:cNvPr id="5" name="Diagram 4"/>
          <p:cNvGraphicFramePr/>
          <p:nvPr>
            <p:extLst>
              <p:ext uri="{D42A27DB-BD31-4B8C-83A1-F6EECF244321}">
                <p14:modId xmlns:p14="http://schemas.microsoft.com/office/powerpoint/2010/main" val="3860613945"/>
              </p:ext>
            </p:extLst>
          </p:nvPr>
        </p:nvGraphicFramePr>
        <p:xfrm>
          <a:off x="508000" y="1824182"/>
          <a:ext cx="8243454" cy="4410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Eye 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68" y="6064663"/>
            <a:ext cx="865921" cy="865921"/>
          </a:xfrm>
          <a:prstGeom prst="rect">
            <a:avLst/>
          </a:prstGeom>
        </p:spPr>
      </p:pic>
    </p:spTree>
    <p:extLst>
      <p:ext uri="{BB962C8B-B14F-4D97-AF65-F5344CB8AC3E}">
        <p14:creationId xmlns:p14="http://schemas.microsoft.com/office/powerpoint/2010/main" val="1571973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graphicEl>
                                              <a:dgm id="{D95A61E2-98A2-9741-A22B-982B0475DBB9}"/>
                                            </p:graphicEl>
                                          </p:spTgt>
                                        </p:tgtEl>
                                        <p:attrNameLst>
                                          <p:attrName>style.visibility</p:attrName>
                                        </p:attrNameLst>
                                      </p:cBhvr>
                                      <p:to>
                                        <p:strVal val="visible"/>
                                      </p:to>
                                    </p:set>
                                    <p:animEffect transition="in" filter="fade">
                                      <p:cBhvr>
                                        <p:cTn id="7" dur="1000"/>
                                        <p:tgtEl>
                                          <p:spTgt spid="5">
                                            <p:graphicEl>
                                              <a:dgm id="{D95A61E2-98A2-9741-A22B-982B0475DBB9}"/>
                                            </p:graphicEl>
                                          </p:spTgt>
                                        </p:tgtEl>
                                      </p:cBhvr>
                                    </p:animEffect>
                                    <p:anim calcmode="lin" valueType="num">
                                      <p:cBhvr>
                                        <p:cTn id="8" dur="1000" fill="hold"/>
                                        <p:tgtEl>
                                          <p:spTgt spid="5">
                                            <p:graphicEl>
                                              <a:dgm id="{D95A61E2-98A2-9741-A22B-982B0475DBB9}"/>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95A61E2-98A2-9741-A22B-982B0475DBB9}"/>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graphicEl>
                                              <a:dgm id="{028DD15C-188F-6748-B3A9-58FAC3A8979B}"/>
                                            </p:graphicEl>
                                          </p:spTgt>
                                        </p:tgtEl>
                                        <p:attrNameLst>
                                          <p:attrName>style.visibility</p:attrName>
                                        </p:attrNameLst>
                                      </p:cBhvr>
                                      <p:to>
                                        <p:strVal val="visible"/>
                                      </p:to>
                                    </p:set>
                                    <p:animEffect transition="in" filter="fade">
                                      <p:cBhvr>
                                        <p:cTn id="13" dur="1000"/>
                                        <p:tgtEl>
                                          <p:spTgt spid="5">
                                            <p:graphicEl>
                                              <a:dgm id="{028DD15C-188F-6748-B3A9-58FAC3A8979B}"/>
                                            </p:graphicEl>
                                          </p:spTgt>
                                        </p:tgtEl>
                                      </p:cBhvr>
                                    </p:animEffect>
                                    <p:anim calcmode="lin" valueType="num">
                                      <p:cBhvr>
                                        <p:cTn id="14" dur="1000" fill="hold"/>
                                        <p:tgtEl>
                                          <p:spTgt spid="5">
                                            <p:graphicEl>
                                              <a:dgm id="{028DD15C-188F-6748-B3A9-58FAC3A8979B}"/>
                                            </p:graphicEl>
                                          </p:spTgt>
                                        </p:tgtEl>
                                        <p:attrNameLst>
                                          <p:attrName>ppt_x</p:attrName>
                                        </p:attrNameLst>
                                      </p:cBhvr>
                                      <p:tavLst>
                                        <p:tav tm="0">
                                          <p:val>
                                            <p:strVal val="#ppt_x"/>
                                          </p:val>
                                        </p:tav>
                                        <p:tav tm="100000">
                                          <p:val>
                                            <p:strVal val="#ppt_x"/>
                                          </p:val>
                                        </p:tav>
                                      </p:tavLst>
                                    </p:anim>
                                    <p:anim calcmode="lin" valueType="num">
                                      <p:cBhvr>
                                        <p:cTn id="15" dur="1000" fill="hold"/>
                                        <p:tgtEl>
                                          <p:spTgt spid="5">
                                            <p:graphicEl>
                                              <a:dgm id="{028DD15C-188F-6748-B3A9-58FAC3A8979B}"/>
                                            </p:graphic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
                                            <p:graphicEl>
                                              <a:dgm id="{E9A339B0-32CE-EB47-A0DA-DD0FD810B22E}"/>
                                            </p:graphicEl>
                                          </p:spTgt>
                                        </p:tgtEl>
                                        <p:attrNameLst>
                                          <p:attrName>style.visibility</p:attrName>
                                        </p:attrNameLst>
                                      </p:cBhvr>
                                      <p:to>
                                        <p:strVal val="visible"/>
                                      </p:to>
                                    </p:set>
                                    <p:animEffect transition="in" filter="fade">
                                      <p:cBhvr>
                                        <p:cTn id="18" dur="1000"/>
                                        <p:tgtEl>
                                          <p:spTgt spid="5">
                                            <p:graphicEl>
                                              <a:dgm id="{E9A339B0-32CE-EB47-A0DA-DD0FD810B22E}"/>
                                            </p:graphicEl>
                                          </p:spTgt>
                                        </p:tgtEl>
                                      </p:cBhvr>
                                    </p:animEffect>
                                    <p:anim calcmode="lin" valueType="num">
                                      <p:cBhvr>
                                        <p:cTn id="19" dur="1000" fill="hold"/>
                                        <p:tgtEl>
                                          <p:spTgt spid="5">
                                            <p:graphicEl>
                                              <a:dgm id="{E9A339B0-32CE-EB47-A0DA-DD0FD810B22E}"/>
                                            </p:graphicEl>
                                          </p:spTgt>
                                        </p:tgtEl>
                                        <p:attrNameLst>
                                          <p:attrName>ppt_x</p:attrName>
                                        </p:attrNameLst>
                                      </p:cBhvr>
                                      <p:tavLst>
                                        <p:tav tm="0">
                                          <p:val>
                                            <p:strVal val="#ppt_x"/>
                                          </p:val>
                                        </p:tav>
                                        <p:tav tm="100000">
                                          <p:val>
                                            <p:strVal val="#ppt_x"/>
                                          </p:val>
                                        </p:tav>
                                      </p:tavLst>
                                    </p:anim>
                                    <p:anim calcmode="lin" valueType="num">
                                      <p:cBhvr>
                                        <p:cTn id="20" dur="1000" fill="hold"/>
                                        <p:tgtEl>
                                          <p:spTgt spid="5">
                                            <p:graphicEl>
                                              <a:dgm id="{E9A339B0-32CE-EB47-A0DA-DD0FD810B22E}"/>
                                            </p:graphic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5">
                                            <p:graphicEl>
                                              <a:dgm id="{1793CADA-BD84-EF4D-A97B-90471112AB28}"/>
                                            </p:graphicEl>
                                          </p:spTgt>
                                        </p:tgtEl>
                                        <p:attrNameLst>
                                          <p:attrName>style.visibility</p:attrName>
                                        </p:attrNameLst>
                                      </p:cBhvr>
                                      <p:to>
                                        <p:strVal val="visible"/>
                                      </p:to>
                                    </p:set>
                                    <p:animEffect transition="in" filter="fade">
                                      <p:cBhvr>
                                        <p:cTn id="24" dur="1000"/>
                                        <p:tgtEl>
                                          <p:spTgt spid="5">
                                            <p:graphicEl>
                                              <a:dgm id="{1793CADA-BD84-EF4D-A97B-90471112AB28}"/>
                                            </p:graphicEl>
                                          </p:spTgt>
                                        </p:tgtEl>
                                      </p:cBhvr>
                                    </p:animEffect>
                                    <p:anim calcmode="lin" valueType="num">
                                      <p:cBhvr>
                                        <p:cTn id="25" dur="1000" fill="hold"/>
                                        <p:tgtEl>
                                          <p:spTgt spid="5">
                                            <p:graphicEl>
                                              <a:dgm id="{1793CADA-BD84-EF4D-A97B-90471112AB28}"/>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1793CADA-BD84-EF4D-A97B-90471112AB28}"/>
                                            </p:graphicEl>
                                          </p:spTgt>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graphicEl>
                                              <a:dgm id="{74DC26C3-092D-8844-8C1B-97489C4FAC6B}"/>
                                            </p:graphicEl>
                                          </p:spTgt>
                                        </p:tgtEl>
                                        <p:attrNameLst>
                                          <p:attrName>style.visibility</p:attrName>
                                        </p:attrNameLst>
                                      </p:cBhvr>
                                      <p:to>
                                        <p:strVal val="visible"/>
                                      </p:to>
                                    </p:set>
                                    <p:animEffect transition="in" filter="fade">
                                      <p:cBhvr>
                                        <p:cTn id="29" dur="1000"/>
                                        <p:tgtEl>
                                          <p:spTgt spid="5">
                                            <p:graphicEl>
                                              <a:dgm id="{74DC26C3-092D-8844-8C1B-97489C4FAC6B}"/>
                                            </p:graphicEl>
                                          </p:spTgt>
                                        </p:tgtEl>
                                      </p:cBhvr>
                                    </p:animEffect>
                                    <p:anim calcmode="lin" valueType="num">
                                      <p:cBhvr>
                                        <p:cTn id="30" dur="1000" fill="hold"/>
                                        <p:tgtEl>
                                          <p:spTgt spid="5">
                                            <p:graphicEl>
                                              <a:dgm id="{74DC26C3-092D-8844-8C1B-97489C4FAC6B}"/>
                                            </p:graphicEl>
                                          </p:spTgt>
                                        </p:tgtEl>
                                        <p:attrNameLst>
                                          <p:attrName>ppt_x</p:attrName>
                                        </p:attrNameLst>
                                      </p:cBhvr>
                                      <p:tavLst>
                                        <p:tav tm="0">
                                          <p:val>
                                            <p:strVal val="#ppt_x"/>
                                          </p:val>
                                        </p:tav>
                                        <p:tav tm="100000">
                                          <p:val>
                                            <p:strVal val="#ppt_x"/>
                                          </p:val>
                                        </p:tav>
                                      </p:tavLst>
                                    </p:anim>
                                    <p:anim calcmode="lin" valueType="num">
                                      <p:cBhvr>
                                        <p:cTn id="31" dur="1000" fill="hold"/>
                                        <p:tgtEl>
                                          <p:spTgt spid="5">
                                            <p:graphicEl>
                                              <a:dgm id="{74DC26C3-092D-8844-8C1B-97489C4FAC6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Partners</a:t>
            </a:r>
            <a:endParaRPr lang="en-US" dirty="0"/>
          </a:p>
        </p:txBody>
      </p:sp>
      <p:sp>
        <p:nvSpPr>
          <p:cNvPr id="3" name="Content Placeholder 2"/>
          <p:cNvSpPr>
            <a:spLocks noGrp="1"/>
          </p:cNvSpPr>
          <p:nvPr>
            <p:ph idx="1"/>
          </p:nvPr>
        </p:nvSpPr>
        <p:spPr>
          <a:xfrm>
            <a:off x="457200" y="1580662"/>
            <a:ext cx="8229600" cy="5057172"/>
          </a:xfrm>
        </p:spPr>
        <p:txBody>
          <a:bodyPr>
            <a:normAutofit/>
          </a:bodyPr>
          <a:lstStyle/>
          <a:p>
            <a:r>
              <a:rPr lang="en-US" sz="3600" dirty="0" smtClean="0"/>
              <a:t>Defence Science Organisation of Singapore</a:t>
            </a:r>
          </a:p>
          <a:p>
            <a:pPr lvl="1"/>
            <a:r>
              <a:rPr lang="en-US" sz="3200" dirty="0" smtClean="0"/>
              <a:t>External Mentors</a:t>
            </a:r>
          </a:p>
          <a:p>
            <a:pPr lvl="1"/>
            <a:r>
              <a:rPr lang="en-US" sz="3200" dirty="0" smtClean="0"/>
              <a:t>Research</a:t>
            </a:r>
            <a:endParaRPr lang="en-US" sz="3200" dirty="0"/>
          </a:p>
        </p:txBody>
      </p:sp>
    </p:spTree>
    <p:extLst>
      <p:ext uri="{BB962C8B-B14F-4D97-AF65-F5344CB8AC3E}">
        <p14:creationId xmlns:p14="http://schemas.microsoft.com/office/powerpoint/2010/main" val="3725810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grpSp>
        <p:nvGrpSpPr>
          <p:cNvPr id="9" name="Group 8"/>
          <p:cNvGrpSpPr/>
          <p:nvPr/>
        </p:nvGrpSpPr>
        <p:grpSpPr>
          <a:xfrm>
            <a:off x="126847" y="2036076"/>
            <a:ext cx="9017153" cy="4203071"/>
            <a:chOff x="76496" y="1005423"/>
            <a:chExt cx="8765919" cy="3651749"/>
          </a:xfrm>
        </p:grpSpPr>
        <p:sp>
          <p:nvSpPr>
            <p:cNvPr id="10" name="Rounded Rectangle 9"/>
            <p:cNvSpPr/>
            <p:nvPr/>
          </p:nvSpPr>
          <p:spPr>
            <a:xfrm>
              <a:off x="76496" y="1739285"/>
              <a:ext cx="2565800" cy="7441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solidFill>
                    <a:srgbClr val="EEECE1"/>
                  </a:solidFill>
                  <a:latin typeface="Museo 700 Regular"/>
                  <a:cs typeface="Museo 700 Regular"/>
                </a:rPr>
                <a:t>Prelim</a:t>
              </a:r>
              <a:endParaRPr lang="en-US" sz="2800" dirty="0">
                <a:solidFill>
                  <a:srgbClr val="EEECE1"/>
                </a:solidFill>
                <a:latin typeface="Museo 700 Regular"/>
                <a:cs typeface="Museo 700 Regular"/>
              </a:endParaRPr>
            </a:p>
          </p:txBody>
        </p:sp>
        <p:sp>
          <p:nvSpPr>
            <p:cNvPr id="11" name="Rounded Rectangle 10"/>
            <p:cNvSpPr/>
            <p:nvPr/>
          </p:nvSpPr>
          <p:spPr>
            <a:xfrm>
              <a:off x="2937169" y="1739285"/>
              <a:ext cx="2565800" cy="744107"/>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rgbClr val="EEECE1"/>
                  </a:solidFill>
                  <a:latin typeface="Museo 700 Regular"/>
                  <a:cs typeface="Museo 700 Regular"/>
                </a:rPr>
                <a:t>Semis</a:t>
              </a:r>
              <a:endParaRPr lang="en-US" sz="2800" dirty="0">
                <a:solidFill>
                  <a:srgbClr val="EEECE1"/>
                </a:solidFill>
                <a:latin typeface="Museo 700 Regular"/>
                <a:cs typeface="Museo 700 Regular"/>
              </a:endParaRPr>
            </a:p>
          </p:txBody>
        </p:sp>
        <p:sp>
          <p:nvSpPr>
            <p:cNvPr id="12" name="Rounded Rectangle 11"/>
            <p:cNvSpPr/>
            <p:nvPr/>
          </p:nvSpPr>
          <p:spPr>
            <a:xfrm>
              <a:off x="5784304" y="1739285"/>
              <a:ext cx="2565800" cy="744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EEECE1"/>
                  </a:solidFill>
                  <a:latin typeface="Museo 700 Regular"/>
                  <a:cs typeface="Museo 700 Regular"/>
                </a:rPr>
                <a:t>Finals</a:t>
              </a:r>
              <a:endParaRPr lang="en-US" sz="2800" dirty="0">
                <a:solidFill>
                  <a:srgbClr val="EEECE1"/>
                </a:solidFill>
                <a:latin typeface="Museo 700 Regular"/>
                <a:cs typeface="Museo 700 Regular"/>
              </a:endParaRPr>
            </a:p>
          </p:txBody>
        </p:sp>
        <p:sp>
          <p:nvSpPr>
            <p:cNvPr id="13" name="Rounded Rectangle 12"/>
            <p:cNvSpPr/>
            <p:nvPr/>
          </p:nvSpPr>
          <p:spPr>
            <a:xfrm>
              <a:off x="2701292" y="1739285"/>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4" name="Rounded Rectangle 13"/>
            <p:cNvSpPr/>
            <p:nvPr/>
          </p:nvSpPr>
          <p:spPr>
            <a:xfrm>
              <a:off x="5559350" y="1738733"/>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5" name="Rounded Rectangle 14"/>
            <p:cNvSpPr/>
            <p:nvPr/>
          </p:nvSpPr>
          <p:spPr>
            <a:xfrm>
              <a:off x="8415301" y="1752491"/>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6" name="TextBox 15"/>
            <p:cNvSpPr txBox="1"/>
            <p:nvPr/>
          </p:nvSpPr>
          <p:spPr>
            <a:xfrm>
              <a:off x="1996453" y="1036353"/>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Prelim</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7" name="TextBox 16"/>
            <p:cNvSpPr txBox="1"/>
            <p:nvPr/>
          </p:nvSpPr>
          <p:spPr>
            <a:xfrm>
              <a:off x="4839856" y="1005423"/>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Semis</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8" name="TextBox 17"/>
            <p:cNvSpPr txBox="1"/>
            <p:nvPr/>
          </p:nvSpPr>
          <p:spPr>
            <a:xfrm>
              <a:off x="7234282" y="1048909"/>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Finals</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9" name="Rounded Rectangle 18"/>
            <p:cNvSpPr/>
            <p:nvPr/>
          </p:nvSpPr>
          <p:spPr>
            <a:xfrm>
              <a:off x="90031" y="2589880"/>
              <a:ext cx="1762408" cy="4155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EEECE1"/>
                  </a:solidFill>
                  <a:latin typeface="Museo 500 Regular"/>
                  <a:cs typeface="Museo 500 Regular"/>
                </a:rPr>
                <a:t>Planning</a:t>
              </a:r>
              <a:endParaRPr lang="en-US" sz="1700" dirty="0">
                <a:solidFill>
                  <a:srgbClr val="EEECE1"/>
                </a:solidFill>
                <a:latin typeface="Museo 500 Regular"/>
                <a:cs typeface="Museo 500 Regular"/>
              </a:endParaRPr>
            </a:p>
          </p:txBody>
        </p:sp>
        <p:sp>
          <p:nvSpPr>
            <p:cNvPr id="20" name="Rounded Rectangle 19"/>
            <p:cNvSpPr/>
            <p:nvPr/>
          </p:nvSpPr>
          <p:spPr>
            <a:xfrm>
              <a:off x="1967824" y="2589880"/>
              <a:ext cx="3506956" cy="4155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smtClean="0">
                  <a:solidFill>
                    <a:srgbClr val="EEECE1"/>
                  </a:solidFill>
                  <a:latin typeface="Museo 500 Regular"/>
                  <a:cs typeface="Museo 500 Regular"/>
                </a:rPr>
                <a:t>Developmental</a:t>
              </a:r>
              <a:endParaRPr lang="en-US" sz="1700" dirty="0">
                <a:solidFill>
                  <a:srgbClr val="EEECE1"/>
                </a:solidFill>
                <a:latin typeface="Museo 500 Regular"/>
                <a:cs typeface="Museo 500 Regular"/>
              </a:endParaRPr>
            </a:p>
          </p:txBody>
        </p:sp>
        <p:sp>
          <p:nvSpPr>
            <p:cNvPr id="21" name="Rounded Rectangle 20"/>
            <p:cNvSpPr/>
            <p:nvPr/>
          </p:nvSpPr>
          <p:spPr>
            <a:xfrm>
              <a:off x="4093502" y="3105031"/>
              <a:ext cx="1946998" cy="415538"/>
            </a:xfrm>
            <a:prstGeom prst="roundRect">
              <a:avLst/>
            </a:prstGeom>
            <a:solidFill>
              <a:schemeClr val="tx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00" dirty="0" smtClean="0">
                  <a:solidFill>
                    <a:srgbClr val="EEECE1"/>
                  </a:solidFill>
                  <a:latin typeface="Museo 500 Regular"/>
                  <a:cs typeface="Museo 500 Regular"/>
                </a:rPr>
                <a:t>Implementation</a:t>
              </a:r>
              <a:endParaRPr lang="en-US" sz="1700" dirty="0">
                <a:solidFill>
                  <a:srgbClr val="EEECE1"/>
                </a:solidFill>
                <a:latin typeface="Museo 500 Regular"/>
                <a:cs typeface="Museo 500 Regular"/>
              </a:endParaRPr>
            </a:p>
          </p:txBody>
        </p:sp>
        <p:sp>
          <p:nvSpPr>
            <p:cNvPr id="22" name="Rounded Rectangle 21"/>
            <p:cNvSpPr/>
            <p:nvPr/>
          </p:nvSpPr>
          <p:spPr>
            <a:xfrm>
              <a:off x="4593859" y="3669429"/>
              <a:ext cx="2177644" cy="415538"/>
            </a:xfrm>
            <a:prstGeom prst="roundRect">
              <a:avLst/>
            </a:prstGeom>
            <a:solidFill>
              <a:srgbClr val="008040"/>
            </a:solidFill>
            <a:ln>
              <a:solidFill>
                <a:srgbClr val="00804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rgbClr val="EEECE1"/>
                  </a:solidFill>
                  <a:latin typeface="Museo 500 Regular"/>
                  <a:cs typeface="Museo 500 Regular"/>
                </a:rPr>
                <a:t>Alpha Testing</a:t>
              </a:r>
            </a:p>
          </p:txBody>
        </p:sp>
        <p:sp>
          <p:nvSpPr>
            <p:cNvPr id="23" name="Rounded Rectangle 22"/>
            <p:cNvSpPr/>
            <p:nvPr/>
          </p:nvSpPr>
          <p:spPr>
            <a:xfrm>
              <a:off x="6884261" y="3669429"/>
              <a:ext cx="1706966" cy="415538"/>
            </a:xfrm>
            <a:prstGeom prst="roundRect">
              <a:avLst/>
            </a:prstGeom>
            <a:solidFill>
              <a:srgbClr val="000080"/>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EEECE1"/>
                  </a:solidFill>
                  <a:latin typeface="Museo 500 Regular"/>
                  <a:cs typeface="Museo 500 Regular"/>
                </a:rPr>
                <a:t>Beta Testing</a:t>
              </a:r>
            </a:p>
          </p:txBody>
        </p:sp>
        <p:sp>
          <p:nvSpPr>
            <p:cNvPr id="24" name="Rounded Rectangle 23"/>
            <p:cNvSpPr/>
            <p:nvPr/>
          </p:nvSpPr>
          <p:spPr>
            <a:xfrm>
              <a:off x="5911723" y="4241634"/>
              <a:ext cx="2726015" cy="415538"/>
            </a:xfrm>
            <a:prstGeom prst="roundRect">
              <a:avLst/>
            </a:prstGeom>
            <a:solidFill>
              <a:srgbClr val="804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00" dirty="0" smtClean="0">
                  <a:solidFill>
                    <a:srgbClr val="EEECE1"/>
                  </a:solidFill>
                  <a:latin typeface="Museo 500 Regular"/>
                  <a:cs typeface="Museo 500 Regular"/>
                </a:rPr>
                <a:t>Extensions</a:t>
              </a:r>
            </a:p>
          </p:txBody>
        </p:sp>
      </p:grpSp>
    </p:spTree>
    <p:extLst>
      <p:ext uri="{BB962C8B-B14F-4D97-AF65-F5344CB8AC3E}">
        <p14:creationId xmlns:p14="http://schemas.microsoft.com/office/powerpoint/2010/main" val="64503725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Distribution</a:t>
            </a:r>
            <a:endParaRPr lang="en-US" dirty="0"/>
          </a:p>
        </p:txBody>
      </p:sp>
      <p:sp>
        <p:nvSpPr>
          <p:cNvPr id="15" name="Text Placeholder 14"/>
          <p:cNvSpPr>
            <a:spLocks noGrp="1"/>
          </p:cNvSpPr>
          <p:nvPr>
            <p:ph type="body" idx="1"/>
          </p:nvPr>
        </p:nvSpPr>
        <p:spPr>
          <a:xfrm>
            <a:off x="239149" y="1674813"/>
            <a:ext cx="2151380" cy="639762"/>
          </a:xfrm>
        </p:spPr>
        <p:txBody>
          <a:bodyPr anchor="ctr">
            <a:normAutofit lnSpcReduction="10000"/>
          </a:bodyPr>
          <a:lstStyle/>
          <a:p>
            <a:pPr algn="ctr"/>
            <a:r>
              <a:rPr lang="en-US" sz="3600" u="sng" dirty="0" smtClean="0"/>
              <a:t>Samuel</a:t>
            </a:r>
            <a:endParaRPr lang="en-US" sz="3600" u="sng" dirty="0"/>
          </a:p>
        </p:txBody>
      </p:sp>
      <p:sp>
        <p:nvSpPr>
          <p:cNvPr id="16" name="Content Placeholder 15"/>
          <p:cNvSpPr>
            <a:spLocks noGrp="1"/>
          </p:cNvSpPr>
          <p:nvPr>
            <p:ph sz="half" idx="2"/>
          </p:nvPr>
        </p:nvSpPr>
        <p:spPr>
          <a:xfrm>
            <a:off x="1" y="3006970"/>
            <a:ext cx="2485492" cy="3698629"/>
          </a:xfrm>
        </p:spPr>
        <p:txBody>
          <a:bodyPr>
            <a:normAutofit/>
          </a:bodyPr>
          <a:lstStyle/>
          <a:p>
            <a:pPr marL="0" indent="0" algn="ctr">
              <a:buNone/>
            </a:pPr>
            <a:r>
              <a:rPr lang="en-US" dirty="0" smtClean="0"/>
              <a:t>Game Design</a:t>
            </a:r>
          </a:p>
          <a:p>
            <a:pPr marL="0" indent="0" algn="ctr">
              <a:buNone/>
            </a:pPr>
            <a:r>
              <a:rPr lang="en-US" dirty="0" smtClean="0"/>
              <a:t>Console App</a:t>
            </a:r>
            <a:endParaRPr lang="en-US" dirty="0"/>
          </a:p>
        </p:txBody>
      </p:sp>
      <p:sp>
        <p:nvSpPr>
          <p:cNvPr id="17" name="Text Placeholder 16"/>
          <p:cNvSpPr>
            <a:spLocks noGrp="1"/>
          </p:cNvSpPr>
          <p:nvPr>
            <p:ph type="body" idx="10"/>
          </p:nvPr>
        </p:nvSpPr>
        <p:spPr>
          <a:xfrm>
            <a:off x="2485493" y="1674813"/>
            <a:ext cx="2151380" cy="639762"/>
          </a:xfrm>
        </p:spPr>
        <p:txBody>
          <a:bodyPr anchor="ctr">
            <a:normAutofit lnSpcReduction="10000"/>
          </a:bodyPr>
          <a:lstStyle/>
          <a:p>
            <a:pPr algn="ctr"/>
            <a:r>
              <a:rPr lang="en-US" sz="3600" u="sng" dirty="0" smtClean="0"/>
              <a:t>Walter</a:t>
            </a:r>
            <a:endParaRPr lang="en-US" sz="3600" u="sng" dirty="0"/>
          </a:p>
        </p:txBody>
      </p:sp>
      <p:sp>
        <p:nvSpPr>
          <p:cNvPr id="18" name="Content Placeholder 17"/>
          <p:cNvSpPr>
            <a:spLocks noGrp="1"/>
          </p:cNvSpPr>
          <p:nvPr>
            <p:ph sz="half" idx="11"/>
          </p:nvPr>
        </p:nvSpPr>
        <p:spPr>
          <a:xfrm>
            <a:off x="2409190" y="3006970"/>
            <a:ext cx="2227684" cy="3698629"/>
          </a:xfrm>
        </p:spPr>
        <p:txBody>
          <a:bodyPr>
            <a:normAutofit/>
          </a:bodyPr>
          <a:lstStyle/>
          <a:p>
            <a:pPr marL="0" indent="0" algn="ctr">
              <a:buNone/>
            </a:pPr>
            <a:r>
              <a:rPr lang="en-US" dirty="0" smtClean="0"/>
              <a:t>Website</a:t>
            </a:r>
          </a:p>
          <a:p>
            <a:pPr marL="0" indent="0" algn="ctr">
              <a:buNone/>
            </a:pPr>
            <a:r>
              <a:rPr lang="en-US" dirty="0" smtClean="0"/>
              <a:t>Console App</a:t>
            </a:r>
            <a:endParaRPr lang="en-US" dirty="0"/>
          </a:p>
        </p:txBody>
      </p:sp>
      <p:sp>
        <p:nvSpPr>
          <p:cNvPr id="19" name="Text Placeholder 18"/>
          <p:cNvSpPr>
            <a:spLocks noGrp="1"/>
          </p:cNvSpPr>
          <p:nvPr>
            <p:ph type="body" idx="12"/>
          </p:nvPr>
        </p:nvSpPr>
        <p:spPr>
          <a:xfrm>
            <a:off x="4587629" y="1674813"/>
            <a:ext cx="2151380" cy="639762"/>
          </a:xfrm>
        </p:spPr>
        <p:txBody>
          <a:bodyPr anchor="ctr">
            <a:normAutofit lnSpcReduction="10000"/>
          </a:bodyPr>
          <a:lstStyle/>
          <a:p>
            <a:pPr algn="ctr"/>
            <a:r>
              <a:rPr lang="en-US" sz="3600" u="sng" dirty="0" smtClean="0"/>
              <a:t>Ryan</a:t>
            </a:r>
            <a:endParaRPr lang="en-US" sz="3600" u="sng" dirty="0"/>
          </a:p>
        </p:txBody>
      </p:sp>
      <p:sp>
        <p:nvSpPr>
          <p:cNvPr id="20" name="Content Placeholder 19"/>
          <p:cNvSpPr>
            <a:spLocks noGrp="1"/>
          </p:cNvSpPr>
          <p:nvPr>
            <p:ph sz="half" idx="13"/>
          </p:nvPr>
        </p:nvSpPr>
        <p:spPr/>
        <p:txBody>
          <a:bodyPr/>
          <a:lstStyle/>
          <a:p>
            <a:pPr marL="0" indent="0" algn="ctr">
              <a:buNone/>
            </a:pPr>
            <a:r>
              <a:rPr lang="en-US" sz="3200" dirty="0" smtClean="0">
                <a:latin typeface="Museo 700 Regular"/>
                <a:cs typeface="Museo 700 Regular"/>
              </a:rPr>
              <a:t>Design</a:t>
            </a:r>
            <a:endParaRPr lang="en-US" sz="3600" dirty="0" smtClean="0">
              <a:latin typeface="Museo 700 Regular"/>
              <a:cs typeface="Museo 700 Regular"/>
            </a:endParaRPr>
          </a:p>
          <a:p>
            <a:pPr lvl="1"/>
            <a:r>
              <a:rPr lang="en-US" sz="2400" dirty="0" smtClean="0"/>
              <a:t>Logo</a:t>
            </a:r>
          </a:p>
          <a:p>
            <a:pPr lvl="1"/>
            <a:r>
              <a:rPr lang="en-US" sz="2400" dirty="0" smtClean="0"/>
              <a:t>Website</a:t>
            </a:r>
          </a:p>
          <a:p>
            <a:pPr lvl="1"/>
            <a:r>
              <a:rPr lang="en-US" sz="2400" dirty="0" smtClean="0"/>
              <a:t>Art</a:t>
            </a:r>
          </a:p>
        </p:txBody>
      </p:sp>
      <p:sp>
        <p:nvSpPr>
          <p:cNvPr id="21" name="Text Placeholder 20"/>
          <p:cNvSpPr>
            <a:spLocks noGrp="1"/>
          </p:cNvSpPr>
          <p:nvPr>
            <p:ph type="body" idx="14"/>
          </p:nvPr>
        </p:nvSpPr>
        <p:spPr>
          <a:xfrm>
            <a:off x="6568751" y="1674813"/>
            <a:ext cx="2593910" cy="639762"/>
          </a:xfrm>
        </p:spPr>
        <p:txBody>
          <a:bodyPr anchor="ctr">
            <a:noAutofit/>
          </a:bodyPr>
          <a:lstStyle/>
          <a:p>
            <a:pPr algn="ctr"/>
            <a:r>
              <a:rPr lang="en-US" sz="3600" u="sng" dirty="0" err="1" smtClean="0"/>
              <a:t>Songyuan</a:t>
            </a:r>
            <a:endParaRPr lang="en-US" sz="3600" u="sng" dirty="0"/>
          </a:p>
        </p:txBody>
      </p:sp>
      <p:sp>
        <p:nvSpPr>
          <p:cNvPr id="22" name="Content Placeholder 21"/>
          <p:cNvSpPr>
            <a:spLocks noGrp="1"/>
          </p:cNvSpPr>
          <p:nvPr>
            <p:ph sz="half" idx="15"/>
          </p:nvPr>
        </p:nvSpPr>
        <p:spPr>
          <a:xfrm>
            <a:off x="6777989" y="2314574"/>
            <a:ext cx="2384671" cy="4391025"/>
          </a:xfrm>
        </p:spPr>
        <p:txBody>
          <a:bodyPr>
            <a:normAutofit/>
          </a:bodyPr>
          <a:lstStyle/>
          <a:p>
            <a:pPr marL="0" indent="0" algn="ctr">
              <a:buNone/>
            </a:pPr>
            <a:r>
              <a:rPr lang="en-US" sz="3200" dirty="0">
                <a:latin typeface="Museo 700 Regular"/>
                <a:cs typeface="Museo 700 Regular"/>
              </a:rPr>
              <a:t>Research</a:t>
            </a:r>
            <a:endParaRPr lang="en-US" sz="2800" dirty="0">
              <a:latin typeface="Museo 700 Regular"/>
              <a:cs typeface="Museo 700 Regular"/>
            </a:endParaRPr>
          </a:p>
          <a:p>
            <a:pPr marL="0" indent="0" algn="ctr">
              <a:buNone/>
            </a:pPr>
            <a:r>
              <a:rPr lang="en-US" sz="2800" dirty="0"/>
              <a:t>Publicity</a:t>
            </a:r>
          </a:p>
          <a:p>
            <a:pPr marL="0" indent="0" algn="ctr">
              <a:buNone/>
            </a:pPr>
            <a:endParaRPr lang="en-US" sz="2800" dirty="0"/>
          </a:p>
        </p:txBody>
      </p:sp>
      <p:sp>
        <p:nvSpPr>
          <p:cNvPr id="3" name="TextBox 2"/>
          <p:cNvSpPr txBox="1"/>
          <p:nvPr/>
        </p:nvSpPr>
        <p:spPr>
          <a:xfrm>
            <a:off x="235147" y="2336544"/>
            <a:ext cx="4308421" cy="584776"/>
          </a:xfrm>
          <a:prstGeom prst="rect">
            <a:avLst/>
          </a:prstGeom>
          <a:noFill/>
        </p:spPr>
        <p:txBody>
          <a:bodyPr wrap="square" rtlCol="0">
            <a:spAutoFit/>
          </a:bodyPr>
          <a:lstStyle/>
          <a:p>
            <a:pPr algn="ctr"/>
            <a:r>
              <a:rPr lang="en-US" sz="3200" dirty="0" smtClean="0">
                <a:solidFill>
                  <a:schemeClr val="bg2"/>
                </a:solidFill>
                <a:latin typeface="Museo 700 Regular"/>
                <a:cs typeface="Museo 700 Regular"/>
              </a:rPr>
              <a:t>Programming</a:t>
            </a:r>
            <a:endParaRPr lang="en-US" sz="3600" dirty="0">
              <a:solidFill>
                <a:schemeClr val="bg2"/>
              </a:solidFill>
              <a:latin typeface="Museo 700 Regular"/>
              <a:cs typeface="Museo 700 Regular"/>
            </a:endParaRPr>
          </a:p>
        </p:txBody>
      </p:sp>
    </p:spTree>
    <p:extLst>
      <p:ext uri="{BB962C8B-B14F-4D97-AF65-F5344CB8AC3E}">
        <p14:creationId xmlns:p14="http://schemas.microsoft.com/office/powerpoint/2010/main" val="18618140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References</a:t>
            </a:r>
            <a:endParaRPr lang="en-US" dirty="0"/>
          </a:p>
        </p:txBody>
      </p:sp>
      <p:sp>
        <p:nvSpPr>
          <p:cNvPr id="2" name="Content Placeholder 1"/>
          <p:cNvSpPr>
            <a:spLocks noGrp="1"/>
          </p:cNvSpPr>
          <p:nvPr>
            <p:ph idx="1"/>
          </p:nvPr>
        </p:nvSpPr>
        <p:spPr/>
        <p:txBody>
          <a:bodyPr/>
          <a:lstStyle/>
          <a:p>
            <a:r>
              <a:rPr lang="en-US" b="1" dirty="0">
                <a:solidFill>
                  <a:schemeClr val="bg2"/>
                </a:solidFill>
              </a:rPr>
              <a:t>http://www.destructoid.com/sony-s-eye-tracking-technology-will-be-a-game-changer-272225.</a:t>
            </a:r>
            <a:r>
              <a:rPr lang="en-US" b="1" dirty="0" smtClean="0">
                <a:solidFill>
                  <a:schemeClr val="bg2"/>
                </a:solidFill>
              </a:rPr>
              <a:t>phtml</a:t>
            </a:r>
          </a:p>
          <a:p>
            <a:endParaRPr lang="en-US" b="1" dirty="0" smtClean="0">
              <a:solidFill>
                <a:schemeClr val="bg2"/>
              </a:solidFill>
            </a:endParaRPr>
          </a:p>
          <a:p>
            <a:endParaRPr lang="en-US" dirty="0"/>
          </a:p>
        </p:txBody>
      </p:sp>
      <p:pic>
        <p:nvPicPr>
          <p:cNvPr id="5" name="Picture 4" descr="Eye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3" y="6044144"/>
            <a:ext cx="903514" cy="903514"/>
          </a:xfrm>
          <a:prstGeom prst="rect">
            <a:avLst/>
          </a:prstGeom>
        </p:spPr>
      </p:pic>
    </p:spTree>
    <p:extLst>
      <p:ext uri="{BB962C8B-B14F-4D97-AF65-F5344CB8AC3E}">
        <p14:creationId xmlns:p14="http://schemas.microsoft.com/office/powerpoint/2010/main" val="32930864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6943" y="345832"/>
            <a:ext cx="9309099" cy="6434016"/>
            <a:chOff x="49824" y="423984"/>
            <a:chExt cx="9055100" cy="6121400"/>
          </a:xfrm>
        </p:grpSpPr>
        <p:pic>
          <p:nvPicPr>
            <p:cNvPr id="7" name="Picture 6"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4" y="423984"/>
              <a:ext cx="9055100" cy="6121400"/>
            </a:xfrm>
            <a:prstGeom prst="rect">
              <a:avLst/>
            </a:prstGeom>
            <a:ln>
              <a:noFill/>
            </a:ln>
            <a:effectLst>
              <a:softEdge rad="112500"/>
            </a:effectLst>
          </p:spPr>
        </p:pic>
        <p:sp>
          <p:nvSpPr>
            <p:cNvPr id="8" name="Rectangle 7"/>
            <p:cNvSpPr/>
            <p:nvPr/>
          </p:nvSpPr>
          <p:spPr>
            <a:xfrm>
              <a:off x="2837488" y="2928258"/>
              <a:ext cx="4367813" cy="878467"/>
            </a:xfrm>
            <a:prstGeom prst="rect">
              <a:avLst/>
            </a:prstGeom>
            <a:noFill/>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rPr>
                <a:t>Thank You!</a:t>
              </a:r>
              <a:endParaRPr lang="en-US" sz="5400" cap="none" spc="0" dirty="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2981686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2365" y="1594140"/>
            <a:ext cx="8498089" cy="4577637"/>
          </a:xfrm>
          <a:prstGeom prst="rect">
            <a:avLst/>
          </a:prstGeom>
          <a:ln>
            <a:noFill/>
          </a:ln>
          <a:effectLst>
            <a:softEdge rad="647700"/>
          </a:effectLst>
        </p:spPr>
      </p:pic>
      <p:sp>
        <p:nvSpPr>
          <p:cNvPr id="5" name="Title 3"/>
          <p:cNvSpPr txBox="1">
            <a:spLocks/>
          </p:cNvSpPr>
          <p:nvPr/>
        </p:nvSpPr>
        <p:spPr>
          <a:xfrm>
            <a:off x="2928232" y="295304"/>
            <a:ext cx="3381154"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Effective.</a:t>
            </a:r>
            <a:endParaRPr lang="en-US" sz="3600" dirty="0">
              <a:latin typeface="Museo 700" pitchFamily="50" charset="0"/>
              <a:cs typeface="Museo 700 Regular"/>
            </a:endParaRPr>
          </a:p>
        </p:txBody>
      </p:sp>
      <p:sp>
        <p:nvSpPr>
          <p:cNvPr id="7" name="Title 3"/>
          <p:cNvSpPr txBox="1">
            <a:spLocks/>
          </p:cNvSpPr>
          <p:nvPr/>
        </p:nvSpPr>
        <p:spPr>
          <a:xfrm>
            <a:off x="5813068" y="284161"/>
            <a:ext cx="3364221"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INTUITIVE.</a:t>
            </a:r>
            <a:endParaRPr lang="en-US" sz="3600" dirty="0">
              <a:latin typeface="Museo 700" pitchFamily="50" charset="0"/>
              <a:cs typeface="Museo 700 Regular"/>
            </a:endParaRPr>
          </a:p>
        </p:txBody>
      </p:sp>
      <p:sp>
        <p:nvSpPr>
          <p:cNvPr id="8" name="Title 3"/>
          <p:cNvSpPr txBox="1">
            <a:spLocks/>
          </p:cNvSpPr>
          <p:nvPr/>
        </p:nvSpPr>
        <p:spPr>
          <a:xfrm>
            <a:off x="397095" y="284161"/>
            <a:ext cx="2694836"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EFFICIENT.</a:t>
            </a:r>
            <a:endParaRPr lang="en-US" sz="3600" dirty="0">
              <a:latin typeface="Museo 700" pitchFamily="50" charset="0"/>
              <a:cs typeface="Museo 700 Regular"/>
            </a:endParaRPr>
          </a:p>
        </p:txBody>
      </p:sp>
      <p:sp>
        <p:nvSpPr>
          <p:cNvPr id="4" name="TextBox 3"/>
          <p:cNvSpPr txBox="1"/>
          <p:nvPr/>
        </p:nvSpPr>
        <p:spPr>
          <a:xfrm>
            <a:off x="72572" y="5719992"/>
            <a:ext cx="9073787" cy="954107"/>
          </a:xfrm>
          <a:prstGeom prst="rect">
            <a:avLst/>
          </a:prstGeom>
          <a:noFill/>
        </p:spPr>
        <p:txBody>
          <a:bodyPr wrap="square" rtlCol="0">
            <a:spAutoFit/>
          </a:bodyPr>
          <a:lstStyle/>
          <a:p>
            <a:pPr algn="ctr"/>
            <a:r>
              <a:rPr lang="en-US" sz="2800" dirty="0" smtClean="0">
                <a:solidFill>
                  <a:schemeClr val="bg2"/>
                </a:solidFill>
                <a:latin typeface="Museo 700 Regular"/>
                <a:cs typeface="Museo 700 Regular"/>
              </a:rPr>
              <a:t>Eye-tracking</a:t>
            </a:r>
            <a:r>
              <a:rPr lang="en-US" sz="2400" dirty="0" smtClean="0">
                <a:solidFill>
                  <a:schemeClr val="bg2"/>
                </a:solidFill>
                <a:latin typeface="Museo 300 Regular"/>
                <a:cs typeface="Museo 300 Regular"/>
              </a:rPr>
              <a:t>: Look at where you want the cursor to move.</a:t>
            </a:r>
          </a:p>
          <a:p>
            <a:pPr algn="ctr"/>
            <a:r>
              <a:rPr lang="en-US" sz="2800" dirty="0" smtClean="0">
                <a:solidFill>
                  <a:schemeClr val="bg2"/>
                </a:solidFill>
                <a:latin typeface="Museo 700 Regular"/>
                <a:cs typeface="Museo 700 Regular"/>
              </a:rPr>
              <a:t>Multi-modal Input</a:t>
            </a:r>
            <a:r>
              <a:rPr lang="en-US" sz="2400" dirty="0" smtClean="0">
                <a:solidFill>
                  <a:schemeClr val="bg2"/>
                </a:solidFill>
                <a:latin typeface="Museo 300 Regular"/>
                <a:cs typeface="Museo 300 Regular"/>
              </a:rPr>
              <a:t>:  Eye-tracking + Clicks + Head gestures</a:t>
            </a:r>
            <a:endParaRPr lang="en-US" sz="2400" dirty="0">
              <a:solidFill>
                <a:schemeClr val="bg2"/>
              </a:solidFill>
              <a:latin typeface="Museo 300 Regular"/>
              <a:cs typeface="Museo 300 Regular"/>
            </a:endParaRPr>
          </a:p>
        </p:txBody>
      </p:sp>
    </p:spTree>
    <p:extLst>
      <p:ext uri="{BB962C8B-B14F-4D97-AF65-F5344CB8AC3E}">
        <p14:creationId xmlns:p14="http://schemas.microsoft.com/office/powerpoint/2010/main" val="2922363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2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200"/>
                            </p:stCondLst>
                            <p:childTnLst>
                              <p:par>
                                <p:cTn id="21" presetID="10" presetClass="entr" presetSubtype="0" fill="hold" grpId="0" nodeType="afterEffect">
                                  <p:stCondLst>
                                    <p:cond delay="2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Objectives</a:t>
            </a:r>
            <a:endParaRPr lang="en-US" sz="6000" b="1" dirty="0"/>
          </a:p>
        </p:txBody>
      </p:sp>
      <p:pic>
        <p:nvPicPr>
          <p:cNvPr id="4" name="Picture 3" descr="applications_i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70" y="2488697"/>
            <a:ext cx="4669692" cy="4669692"/>
          </a:xfrm>
          <a:prstGeom prst="rect">
            <a:avLst/>
          </a:prstGeom>
        </p:spPr>
      </p:pic>
      <p:pic>
        <p:nvPicPr>
          <p:cNvPr id="6" name="Picture 5" descr="research-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71638"/>
            <a:ext cx="3352800" cy="4079982"/>
          </a:xfrm>
          <a:prstGeom prst="rect">
            <a:avLst/>
          </a:prstGeom>
        </p:spPr>
      </p:pic>
      <p:sp>
        <p:nvSpPr>
          <p:cNvPr id="3" name="TextBox 2"/>
          <p:cNvSpPr txBox="1"/>
          <p:nvPr/>
        </p:nvSpPr>
        <p:spPr>
          <a:xfrm>
            <a:off x="1510882" y="4735619"/>
            <a:ext cx="1326722" cy="769441"/>
          </a:xfrm>
          <a:prstGeom prst="rect">
            <a:avLst/>
          </a:prstGeom>
          <a:noFill/>
        </p:spPr>
        <p:txBody>
          <a:bodyPr wrap="none" rtlCol="0">
            <a:spAutoFit/>
          </a:bodyPr>
          <a:lstStyle/>
          <a:p>
            <a:r>
              <a:rPr lang="en-US" sz="4400" dirty="0" smtClean="0">
                <a:solidFill>
                  <a:schemeClr val="bg1"/>
                </a:solidFill>
                <a:effectLst>
                  <a:glow rad="203200">
                    <a:schemeClr val="bg1">
                      <a:alpha val="32000"/>
                    </a:schemeClr>
                  </a:glow>
                </a:effectLst>
                <a:latin typeface="Museo 300 Regular"/>
                <a:cs typeface="Museo 300 Regular"/>
              </a:rPr>
              <a:t>DSO</a:t>
            </a:r>
            <a:endParaRPr lang="en-US" sz="4400" dirty="0">
              <a:solidFill>
                <a:schemeClr val="bg1"/>
              </a:solidFill>
              <a:effectLst>
                <a:glow rad="203200">
                  <a:schemeClr val="bg1">
                    <a:alpha val="32000"/>
                  </a:schemeClr>
                </a:glow>
              </a:effectLst>
              <a:latin typeface="Museo 300 Regular"/>
              <a:cs typeface="Museo 300 Regular"/>
            </a:endParaRPr>
          </a:p>
        </p:txBody>
      </p:sp>
    </p:spTree>
    <p:extLst>
      <p:ext uri="{BB962C8B-B14F-4D97-AF65-F5344CB8AC3E}">
        <p14:creationId xmlns:p14="http://schemas.microsoft.com/office/powerpoint/2010/main" val="38955944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983"/>
            <a:ext cx="8229600" cy="1143000"/>
          </a:xfrm>
          <a:solidFill>
            <a:schemeClr val="tx2">
              <a:alpha val="3000"/>
            </a:schemeClr>
          </a:solidFill>
        </p:spPr>
        <p:txBody>
          <a:bodyPr>
            <a:normAutofit/>
          </a:bodyPr>
          <a:lstStyle/>
          <a:p>
            <a:r>
              <a:rPr lang="en-US" sz="6000" dirty="0" smtClean="0"/>
              <a:t>Target Audience</a:t>
            </a:r>
            <a:endParaRPr lang="en-US" sz="6000" b="1" dirty="0"/>
          </a:p>
        </p:txBody>
      </p:sp>
      <p:sp>
        <p:nvSpPr>
          <p:cNvPr id="3" name="Content Placeholder 2"/>
          <p:cNvSpPr>
            <a:spLocks noGrp="1"/>
          </p:cNvSpPr>
          <p:nvPr>
            <p:ph idx="1"/>
          </p:nvPr>
        </p:nvSpPr>
        <p:spPr>
          <a:xfrm>
            <a:off x="476738" y="1602154"/>
            <a:ext cx="8229600" cy="4943231"/>
          </a:xfrm>
        </p:spPr>
        <p:txBody>
          <a:bodyPr>
            <a:normAutofit/>
          </a:bodyPr>
          <a:lstStyle/>
          <a:p>
            <a:pPr marL="0" indent="0">
              <a:buNone/>
            </a:pPr>
            <a:endParaRPr lang="en-US" sz="1000" dirty="0" smtClean="0"/>
          </a:p>
          <a:p>
            <a:r>
              <a:rPr lang="en-US" sz="4400" dirty="0" smtClean="0"/>
              <a:t>Physically Disabled</a:t>
            </a:r>
          </a:p>
          <a:p>
            <a:r>
              <a:rPr lang="en-US" sz="4400" dirty="0" smtClean="0"/>
              <a:t>General Public</a:t>
            </a:r>
            <a:endParaRPr lang="en-US" sz="4400" dirty="0"/>
          </a:p>
        </p:txBody>
      </p:sp>
      <p:pic>
        <p:nvPicPr>
          <p:cNvPr id="5" name="Picture 4"/>
          <p:cNvPicPr>
            <a:picLocks noChangeAspect="1"/>
          </p:cNvPicPr>
          <p:nvPr/>
        </p:nvPicPr>
        <p:blipFill>
          <a:blip r:embed="rId3">
            <a:alphaModFix amt="56000"/>
          </a:blip>
          <a:stretch>
            <a:fillRect/>
          </a:stretch>
        </p:blipFill>
        <p:spPr>
          <a:xfrm>
            <a:off x="3360615" y="3623866"/>
            <a:ext cx="5138614" cy="2843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8454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Why I-Focus?</a:t>
            </a:r>
            <a:endParaRPr lang="en-US" sz="4800" dirty="0"/>
          </a:p>
        </p:txBody>
      </p:sp>
      <p:pic>
        <p:nvPicPr>
          <p:cNvPr id="6" name="Picture 5" descr="Picture_Person_Hard_at_Work_at_a_Computer_Typing_at_the_Keyboard_and_Using_the_Mouse_in_an_Office_Environment_in_This_Stock_Photo_110812-130548-392001.jpg"/>
          <p:cNvPicPr>
            <a:picLocks noChangeAspect="1"/>
          </p:cNvPicPr>
          <p:nvPr/>
        </p:nvPicPr>
        <p:blipFill rotWithShape="1">
          <a:blip r:embed="rId3">
            <a:extLst>
              <a:ext uri="{28A0092B-C50C-407E-A947-70E740481C1C}">
                <a14:useLocalDpi xmlns:a14="http://schemas.microsoft.com/office/drawing/2010/main" val="0"/>
              </a:ext>
            </a:extLst>
          </a:blip>
          <a:srcRect b="6274"/>
          <a:stretch/>
        </p:blipFill>
        <p:spPr>
          <a:xfrm>
            <a:off x="173417" y="1633537"/>
            <a:ext cx="6071655" cy="4872119"/>
          </a:xfrm>
          <a:prstGeom prst="rect">
            <a:avLst/>
          </a:prstGeom>
          <a:ln>
            <a:noFill/>
          </a:ln>
          <a:effectLst>
            <a:softEdge rad="330200"/>
          </a:effectLst>
        </p:spPr>
      </p:pic>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0644"/>
          <a:stretch/>
        </p:blipFill>
        <p:spPr>
          <a:xfrm>
            <a:off x="6088768" y="1672612"/>
            <a:ext cx="2996618" cy="2231637"/>
          </a:xfrm>
          <a:prstGeom prst="rect">
            <a:avLst/>
          </a:prstGeom>
          <a:ln>
            <a:noFill/>
          </a:ln>
          <a:effectLst>
            <a:softEdge rad="254000"/>
          </a:effectLst>
        </p:spPr>
      </p:pic>
      <p:pic>
        <p:nvPicPr>
          <p:cNvPr id="3" name="Picture 2" descr="imgres.jpg"/>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6124469" y="3728403"/>
            <a:ext cx="2960917" cy="2960917"/>
          </a:xfrm>
          <a:prstGeom prst="rect">
            <a:avLst/>
          </a:prstGeom>
          <a:ln>
            <a:noFill/>
          </a:ln>
          <a:effectLst>
            <a:softEdge rad="469900"/>
          </a:effectLst>
        </p:spPr>
      </p:pic>
      <p:pic>
        <p:nvPicPr>
          <p:cNvPr id="8" name="Picture 7" descr="Eye 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73" y="5945871"/>
            <a:ext cx="1005869" cy="1005869"/>
          </a:xfrm>
          <a:prstGeom prst="rect">
            <a:avLst/>
          </a:prstGeom>
        </p:spPr>
      </p:pic>
    </p:spTree>
    <p:extLst>
      <p:ext uri="{BB962C8B-B14F-4D97-AF65-F5344CB8AC3E}">
        <p14:creationId xmlns:p14="http://schemas.microsoft.com/office/powerpoint/2010/main" val="10444957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Final Products</a:t>
            </a:r>
            <a:endParaRPr lang="en-US" sz="4800" dirty="0"/>
          </a:p>
        </p:txBody>
      </p:sp>
    </p:spTree>
    <p:extLst>
      <p:ext uri="{BB962C8B-B14F-4D97-AF65-F5344CB8AC3E}">
        <p14:creationId xmlns:p14="http://schemas.microsoft.com/office/powerpoint/2010/main" val="1287693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Device</a:t>
            </a:r>
            <a:endParaRPr lang="en-US" dirty="0"/>
          </a:p>
        </p:txBody>
      </p:sp>
      <p:sp>
        <p:nvSpPr>
          <p:cNvPr id="4" name="Content Placeholder 3"/>
          <p:cNvSpPr>
            <a:spLocks noGrp="1"/>
          </p:cNvSpPr>
          <p:nvPr>
            <p:ph idx="1"/>
          </p:nvPr>
        </p:nvSpPr>
        <p:spPr>
          <a:xfrm>
            <a:off x="457200" y="1600200"/>
            <a:ext cx="8229600" cy="4964723"/>
          </a:xfrm>
        </p:spPr>
        <p:txBody>
          <a:bodyPr>
            <a:normAutofit/>
          </a:bodyPr>
          <a:lstStyle/>
          <a:p>
            <a:r>
              <a:rPr lang="en-US" sz="4800" dirty="0" err="1" smtClean="0"/>
              <a:t>EyeTribe</a:t>
            </a:r>
            <a:r>
              <a:rPr lang="en-US" sz="4800" dirty="0" smtClean="0"/>
              <a:t> Eye-tracker</a:t>
            </a:r>
          </a:p>
          <a:p>
            <a:pPr lvl="1"/>
            <a:r>
              <a:rPr lang="en-US" sz="4000" dirty="0" smtClean="0"/>
              <a:t> Affordable</a:t>
            </a:r>
          </a:p>
          <a:p>
            <a:pPr lvl="1"/>
            <a:r>
              <a:rPr lang="en-US" sz="4400" dirty="0" smtClean="0"/>
              <a:t> Accurate</a:t>
            </a:r>
            <a:endParaRPr lang="en-US" sz="4400" dirty="0"/>
          </a:p>
        </p:txBody>
      </p:sp>
      <p:pic>
        <p:nvPicPr>
          <p:cNvPr id="2" name="Picture 1"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662" y="2486252"/>
            <a:ext cx="4647740" cy="1703754"/>
          </a:xfrm>
          <a:prstGeom prst="rect">
            <a:avLst/>
          </a:prstGeom>
          <a:ln>
            <a:noFill/>
          </a:ln>
          <a:effectLst>
            <a:softEdge rad="304800"/>
          </a:effectLst>
        </p:spPr>
      </p:pic>
    </p:spTree>
    <p:extLst>
      <p:ext uri="{BB962C8B-B14F-4D97-AF65-F5344CB8AC3E}">
        <p14:creationId xmlns:p14="http://schemas.microsoft.com/office/powerpoint/2010/main" val="10961752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Control</a:t>
            </a:r>
            <a:endParaRPr lang="en-US" dirty="0"/>
          </a:p>
        </p:txBody>
      </p:sp>
      <p:sp>
        <p:nvSpPr>
          <p:cNvPr id="3" name="Content Placeholder 2"/>
          <p:cNvSpPr>
            <a:spLocks noGrp="1"/>
          </p:cNvSpPr>
          <p:nvPr>
            <p:ph idx="1"/>
          </p:nvPr>
        </p:nvSpPr>
        <p:spPr>
          <a:xfrm>
            <a:off x="457200" y="1973382"/>
            <a:ext cx="8229600" cy="3888154"/>
          </a:xfrm>
        </p:spPr>
        <p:txBody>
          <a:bodyPr>
            <a:normAutofit/>
          </a:bodyPr>
          <a:lstStyle/>
          <a:p>
            <a:r>
              <a:rPr lang="en-US" sz="3600" dirty="0" smtClean="0"/>
              <a:t>Eye-tracking technologies</a:t>
            </a:r>
          </a:p>
          <a:p>
            <a:r>
              <a:rPr lang="en-US" sz="3600" dirty="0" smtClean="0"/>
              <a:t>Multi-modal Input</a:t>
            </a:r>
          </a:p>
          <a:p>
            <a:endParaRPr lang="en-US" sz="3600" dirty="0"/>
          </a:p>
        </p:txBody>
      </p:sp>
      <p:sp>
        <p:nvSpPr>
          <p:cNvPr id="4" name="Title 3"/>
          <p:cNvSpPr txBox="1">
            <a:spLocks/>
          </p:cNvSpPr>
          <p:nvPr/>
        </p:nvSpPr>
        <p:spPr>
          <a:xfrm>
            <a:off x="2798523" y="3654935"/>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99CCFF"/>
                </a:solidFill>
                <a:latin typeface="Museo 500" pitchFamily="50" charset="0"/>
                <a:cs typeface="Museo 300 Regular"/>
              </a:rPr>
              <a:t>Effective.</a:t>
            </a:r>
            <a:endParaRPr lang="en-US" sz="4400" b="0" cap="none" dirty="0">
              <a:solidFill>
                <a:srgbClr val="99CCFF"/>
              </a:solidFill>
              <a:latin typeface="Museo 500" pitchFamily="50" charset="0"/>
              <a:cs typeface="Museo 300 Regular"/>
            </a:endParaRPr>
          </a:p>
        </p:txBody>
      </p:sp>
      <p:sp>
        <p:nvSpPr>
          <p:cNvPr id="5" name="Title 3"/>
          <p:cNvSpPr txBox="1">
            <a:spLocks/>
          </p:cNvSpPr>
          <p:nvPr/>
        </p:nvSpPr>
        <p:spPr>
          <a:xfrm>
            <a:off x="5454960" y="3643792"/>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FFCC00"/>
                </a:solidFill>
                <a:latin typeface="Museo 500" pitchFamily="50" charset="0"/>
                <a:cs typeface="Museo 300 Regular"/>
              </a:rPr>
              <a:t>Intuitive.</a:t>
            </a:r>
            <a:endParaRPr lang="en-US" sz="4400" b="0" cap="none" dirty="0">
              <a:solidFill>
                <a:srgbClr val="FFCC00"/>
              </a:solidFill>
              <a:latin typeface="Museo 500" pitchFamily="50" charset="0"/>
              <a:cs typeface="Museo 300 Regular"/>
            </a:endParaRPr>
          </a:p>
        </p:txBody>
      </p:sp>
      <p:sp>
        <p:nvSpPr>
          <p:cNvPr id="6" name="Title 3"/>
          <p:cNvSpPr txBox="1">
            <a:spLocks/>
          </p:cNvSpPr>
          <p:nvPr/>
        </p:nvSpPr>
        <p:spPr>
          <a:xfrm>
            <a:off x="515803" y="3657351"/>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80FF00"/>
                </a:solidFill>
                <a:latin typeface="Museo 500" pitchFamily="50" charset="0"/>
                <a:cs typeface="Museo 300 Regular"/>
              </a:rPr>
              <a:t>Efficient.</a:t>
            </a:r>
            <a:endParaRPr lang="en-US" sz="4400" b="0" cap="none" dirty="0">
              <a:solidFill>
                <a:srgbClr val="80FF00"/>
              </a:solidFill>
              <a:latin typeface="Museo 500" pitchFamily="50" charset="0"/>
              <a:cs typeface="Museo 300 Regular"/>
            </a:endParaRPr>
          </a:p>
        </p:txBody>
      </p:sp>
    </p:spTree>
    <p:extLst>
      <p:ext uri="{BB962C8B-B14F-4D97-AF65-F5344CB8AC3E}">
        <p14:creationId xmlns:p14="http://schemas.microsoft.com/office/powerpoint/2010/main" val="3429085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heme/theme1.xml><?xml version="1.0" encoding="utf-8"?>
<a:theme xmlns:a="http://schemas.openxmlformats.org/drawingml/2006/main" name="Coloured Wav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Coloured Waves.thmx</Template>
  <TotalTime>6074</TotalTime>
  <Words>1261</Words>
  <Application>Microsoft Macintosh PowerPoint</Application>
  <PresentationFormat>On-screen Show (4:3)</PresentationFormat>
  <Paragraphs>170</Paragraphs>
  <Slides>26</Slides>
  <Notes>22</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Coloured Waves</vt:lpstr>
      <vt:lpstr>I-Focus</vt:lpstr>
      <vt:lpstr>Introduction</vt:lpstr>
      <vt:lpstr>PowerPoint Presentation</vt:lpstr>
      <vt:lpstr>Objectives</vt:lpstr>
      <vt:lpstr>Target Audience</vt:lpstr>
      <vt:lpstr>Why I-Focus?</vt:lpstr>
      <vt:lpstr>Final Products</vt:lpstr>
      <vt:lpstr>The Device</vt:lpstr>
      <vt:lpstr>Interface Control</vt:lpstr>
      <vt:lpstr>Programming Languages</vt:lpstr>
      <vt:lpstr>The Applications</vt:lpstr>
      <vt:lpstr>PowerPoint Presentation</vt:lpstr>
      <vt:lpstr>PowerPoint Presentation</vt:lpstr>
      <vt:lpstr>PowerPoint Presentation</vt:lpstr>
      <vt:lpstr>PowerPoint Presentation</vt:lpstr>
      <vt:lpstr>Originality</vt:lpstr>
      <vt:lpstr>Originality</vt:lpstr>
      <vt:lpstr>Sony Eye-tracking (Games)</vt:lpstr>
      <vt:lpstr>Sony Eye-tracking (Games)</vt:lpstr>
      <vt:lpstr>Methodology</vt:lpstr>
      <vt:lpstr>Methodology</vt:lpstr>
      <vt:lpstr>Partners</vt:lpstr>
      <vt:lpstr>Timeline</vt:lpstr>
      <vt:lpstr>Job Distribution</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Leong</dc:creator>
  <cp:lastModifiedBy>Samuel Leong</cp:lastModifiedBy>
  <cp:revision>885</cp:revision>
  <dcterms:created xsi:type="dcterms:W3CDTF">2014-03-12T07:35:44Z</dcterms:created>
  <dcterms:modified xsi:type="dcterms:W3CDTF">2014-07-01T11:11:37Z</dcterms:modified>
</cp:coreProperties>
</file>